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 id="2147483823" r:id="rId2"/>
  </p:sldMasterIdLst>
  <p:notesMasterIdLst>
    <p:notesMasterId r:id="rId112"/>
  </p:notesMasterIdLst>
  <p:handoutMasterIdLst>
    <p:handoutMasterId r:id="rId113"/>
  </p:handoutMasterIdLst>
  <p:sldIdLst>
    <p:sldId id="1113" r:id="rId3"/>
    <p:sldId id="877" r:id="rId4"/>
    <p:sldId id="442" r:id="rId5"/>
    <p:sldId id="394" r:id="rId6"/>
    <p:sldId id="257" r:id="rId7"/>
    <p:sldId id="259" r:id="rId8"/>
    <p:sldId id="261" r:id="rId9"/>
    <p:sldId id="316" r:id="rId10"/>
    <p:sldId id="262" r:id="rId11"/>
    <p:sldId id="1124" r:id="rId12"/>
    <p:sldId id="264" r:id="rId13"/>
    <p:sldId id="267" r:id="rId14"/>
    <p:sldId id="260" r:id="rId15"/>
    <p:sldId id="272" r:id="rId16"/>
    <p:sldId id="1118" r:id="rId17"/>
    <p:sldId id="1125" r:id="rId18"/>
    <p:sldId id="273" r:id="rId19"/>
    <p:sldId id="275" r:id="rId20"/>
    <p:sldId id="276" r:id="rId21"/>
    <p:sldId id="277" r:id="rId22"/>
    <p:sldId id="278" r:id="rId23"/>
    <p:sldId id="279" r:id="rId24"/>
    <p:sldId id="280" r:id="rId25"/>
    <p:sldId id="281" r:id="rId26"/>
    <p:sldId id="286" r:id="rId27"/>
    <p:sldId id="289" r:id="rId28"/>
    <p:sldId id="1119" r:id="rId29"/>
    <p:sldId id="291" r:id="rId30"/>
    <p:sldId id="1120" r:id="rId31"/>
    <p:sldId id="1126" r:id="rId32"/>
    <p:sldId id="1121" r:id="rId33"/>
    <p:sldId id="1122" r:id="rId34"/>
    <p:sldId id="293" r:id="rId35"/>
    <p:sldId id="1127" r:id="rId36"/>
    <p:sldId id="294" r:id="rId37"/>
    <p:sldId id="295" r:id="rId38"/>
    <p:sldId id="297" r:id="rId39"/>
    <p:sldId id="298" r:id="rId40"/>
    <p:sldId id="331" r:id="rId41"/>
    <p:sldId id="333" r:id="rId42"/>
    <p:sldId id="334" r:id="rId43"/>
    <p:sldId id="335" r:id="rId44"/>
    <p:sldId id="336" r:id="rId45"/>
    <p:sldId id="337" r:id="rId46"/>
    <p:sldId id="390" r:id="rId47"/>
    <p:sldId id="338" r:id="rId48"/>
    <p:sldId id="391" r:id="rId49"/>
    <p:sldId id="339" r:id="rId50"/>
    <p:sldId id="340" r:id="rId51"/>
    <p:sldId id="341" r:id="rId52"/>
    <p:sldId id="882" r:id="rId53"/>
    <p:sldId id="323" r:id="rId54"/>
    <p:sldId id="344" r:id="rId55"/>
    <p:sldId id="345" r:id="rId56"/>
    <p:sldId id="346" r:id="rId57"/>
    <p:sldId id="348" r:id="rId58"/>
    <p:sldId id="393" r:id="rId59"/>
    <p:sldId id="349" r:id="rId60"/>
    <p:sldId id="351" r:id="rId61"/>
    <p:sldId id="352" r:id="rId62"/>
    <p:sldId id="353" r:id="rId63"/>
    <p:sldId id="354" r:id="rId64"/>
    <p:sldId id="395" r:id="rId65"/>
    <p:sldId id="396" r:id="rId66"/>
    <p:sldId id="397" r:id="rId67"/>
    <p:sldId id="437" r:id="rId68"/>
    <p:sldId id="441" r:id="rId69"/>
    <p:sldId id="398" r:id="rId70"/>
    <p:sldId id="400" r:id="rId71"/>
    <p:sldId id="1128" r:id="rId72"/>
    <p:sldId id="1020" r:id="rId73"/>
    <p:sldId id="402" r:id="rId74"/>
    <p:sldId id="1021" r:id="rId75"/>
    <p:sldId id="375" r:id="rId76"/>
    <p:sldId id="376" r:id="rId77"/>
    <p:sldId id="1115" r:id="rId78"/>
    <p:sldId id="1116" r:id="rId79"/>
    <p:sldId id="377" r:id="rId80"/>
    <p:sldId id="380" r:id="rId81"/>
    <p:sldId id="381" r:id="rId82"/>
    <p:sldId id="382" r:id="rId83"/>
    <p:sldId id="342" r:id="rId84"/>
    <p:sldId id="392" r:id="rId85"/>
    <p:sldId id="343" r:id="rId86"/>
    <p:sldId id="401" r:id="rId87"/>
    <p:sldId id="383" r:id="rId88"/>
    <p:sldId id="384" r:id="rId89"/>
    <p:sldId id="1023" r:id="rId90"/>
    <p:sldId id="1117" r:id="rId91"/>
    <p:sldId id="1025" r:id="rId92"/>
    <p:sldId id="1123" r:id="rId93"/>
    <p:sldId id="446" r:id="rId94"/>
    <p:sldId id="447" r:id="rId95"/>
    <p:sldId id="448" r:id="rId96"/>
    <p:sldId id="449" r:id="rId97"/>
    <p:sldId id="450" r:id="rId98"/>
    <p:sldId id="466" r:id="rId99"/>
    <p:sldId id="455" r:id="rId100"/>
    <p:sldId id="452" r:id="rId101"/>
    <p:sldId id="453" r:id="rId102"/>
    <p:sldId id="463" r:id="rId103"/>
    <p:sldId id="464" r:id="rId104"/>
    <p:sldId id="467" r:id="rId105"/>
    <p:sldId id="461" r:id="rId106"/>
    <p:sldId id="470" r:id="rId107"/>
    <p:sldId id="468" r:id="rId108"/>
    <p:sldId id="469" r:id="rId109"/>
    <p:sldId id="1114" r:id="rId110"/>
    <p:sldId id="443" r:id="rId111"/>
  </p:sldIdLst>
  <p:sldSz cx="9144000" cy="6858000" type="screen4x3"/>
  <p:notesSz cx="6997700" cy="92837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788">
          <p15:clr>
            <a:srgbClr val="A4A3A4"/>
          </p15:clr>
        </p15:guide>
        <p15:guide id="2" pos="50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830"/>
  </p:normalViewPr>
  <p:slideViewPr>
    <p:cSldViewPr snapToGrid="0">
      <p:cViewPr varScale="1">
        <p:scale>
          <a:sx n="121" d="100"/>
          <a:sy n="121" d="100"/>
        </p:scale>
        <p:origin x="1672" y="176"/>
      </p:cViewPr>
      <p:guideLst>
        <p:guide orient="horz" pos="788"/>
        <p:guide pos="5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ableStyles" Target="tableStyle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handoutMaster" Target="handoutMasters/handout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728E9BC4-26BD-7C47-81D9-BF8D828670F1}"/>
              </a:ext>
            </a:extLst>
          </p:cNvPr>
          <p:cNvSpPr>
            <a:spLocks noGrp="1" noChangeArrowheads="1"/>
          </p:cNvSpPr>
          <p:nvPr>
            <p:ph type="hdr" sz="quarter"/>
          </p:nvPr>
        </p:nvSpPr>
        <p:spPr bwMode="auto">
          <a:xfrm>
            <a:off x="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179203" name="Rectangle 3">
            <a:extLst>
              <a:ext uri="{FF2B5EF4-FFF2-40B4-BE49-F238E27FC236}">
                <a16:creationId xmlns:a16="http://schemas.microsoft.com/office/drawing/2014/main" id="{026096C0-210F-4D41-B29E-75BB8135885A}"/>
              </a:ext>
            </a:extLst>
          </p:cNvPr>
          <p:cNvSpPr>
            <a:spLocks noGrp="1" noChangeArrowheads="1"/>
          </p:cNvSpPr>
          <p:nvPr>
            <p:ph type="dt" sz="quarter" idx="1"/>
          </p:nvPr>
        </p:nvSpPr>
        <p:spPr bwMode="auto">
          <a:xfrm>
            <a:off x="396240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179204" name="Rectangle 4">
            <a:extLst>
              <a:ext uri="{FF2B5EF4-FFF2-40B4-BE49-F238E27FC236}">
                <a16:creationId xmlns:a16="http://schemas.microsoft.com/office/drawing/2014/main" id="{2E0C9385-B1F3-6649-959E-9E39107EFBF9}"/>
              </a:ext>
            </a:extLst>
          </p:cNvPr>
          <p:cNvSpPr>
            <a:spLocks noGrp="1" noChangeArrowheads="1"/>
          </p:cNvSpPr>
          <p:nvPr>
            <p:ph type="ftr" sz="quarter" idx="2"/>
          </p:nvPr>
        </p:nvSpPr>
        <p:spPr bwMode="auto">
          <a:xfrm>
            <a:off x="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179205" name="Rectangle 5">
            <a:extLst>
              <a:ext uri="{FF2B5EF4-FFF2-40B4-BE49-F238E27FC236}">
                <a16:creationId xmlns:a16="http://schemas.microsoft.com/office/drawing/2014/main" id="{776427C8-C3CF-C344-AE00-7CAF5F4128E2}"/>
              </a:ext>
            </a:extLst>
          </p:cNvPr>
          <p:cNvSpPr>
            <a:spLocks noGrp="1" noChangeArrowheads="1"/>
          </p:cNvSpPr>
          <p:nvPr>
            <p:ph type="sldNum" sz="quarter" idx="3"/>
          </p:nvPr>
        </p:nvSpPr>
        <p:spPr bwMode="auto">
          <a:xfrm>
            <a:off x="396240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fontAlgn="auto" hangingPunct="1">
              <a:spcBef>
                <a:spcPts val="0"/>
              </a:spcBef>
              <a:spcAft>
                <a:spcPts val="0"/>
              </a:spcAft>
              <a:defRPr sz="1200" smtClean="0">
                <a:latin typeface="Times New Roman" panose="02020603050405020304" pitchFamily="18" charset="0"/>
              </a:defRPr>
            </a:lvl1pPr>
          </a:lstStyle>
          <a:p>
            <a:pPr>
              <a:defRPr/>
            </a:pPr>
            <a:fld id="{ED2AE748-B7EC-D44F-8C44-C646943667B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0A0EBB05-43B3-A14A-A9A2-EE0B657EA087}"/>
              </a:ext>
            </a:extLst>
          </p:cNvPr>
          <p:cNvSpPr>
            <a:spLocks noGrp="1" noChangeArrowheads="1"/>
          </p:cNvSpPr>
          <p:nvPr>
            <p:ph type="hdr" sz="quarter"/>
          </p:nvPr>
        </p:nvSpPr>
        <p:spPr bwMode="auto">
          <a:xfrm>
            <a:off x="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135171" name="Rectangle 3">
            <a:extLst>
              <a:ext uri="{FF2B5EF4-FFF2-40B4-BE49-F238E27FC236}">
                <a16:creationId xmlns:a16="http://schemas.microsoft.com/office/drawing/2014/main" id="{10B605F6-C428-544D-99B7-AEB6450CCB16}"/>
              </a:ext>
            </a:extLst>
          </p:cNvPr>
          <p:cNvSpPr>
            <a:spLocks noGrp="1" noChangeArrowheads="1"/>
          </p:cNvSpPr>
          <p:nvPr>
            <p:ph type="dt" idx="1"/>
          </p:nvPr>
        </p:nvSpPr>
        <p:spPr bwMode="auto">
          <a:xfrm>
            <a:off x="3962400" y="0"/>
            <a:ext cx="3033713" cy="4651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2052" name="Rectangle 4">
            <a:extLst>
              <a:ext uri="{FF2B5EF4-FFF2-40B4-BE49-F238E27FC236}">
                <a16:creationId xmlns:a16="http://schemas.microsoft.com/office/drawing/2014/main" id="{A7EC7118-AC17-8646-9EE9-64D503F76846}"/>
              </a:ext>
            </a:extLst>
          </p:cNvPr>
          <p:cNvSpPr>
            <a:spLocks noRot="1" noChangeArrowheads="1" noTextEdit="1"/>
          </p:cNvSpPr>
          <p:nvPr>
            <p:ph type="sldImg" idx="2"/>
          </p:nvPr>
        </p:nvSpPr>
        <p:spPr bwMode="auto">
          <a:xfrm>
            <a:off x="1177925" y="695325"/>
            <a:ext cx="4641850" cy="34813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3" name="Rectangle 5">
            <a:extLst>
              <a:ext uri="{FF2B5EF4-FFF2-40B4-BE49-F238E27FC236}">
                <a16:creationId xmlns:a16="http://schemas.microsoft.com/office/drawing/2014/main" id="{6926DDA8-F788-0E4A-A6D8-FA9267920201}"/>
              </a:ext>
            </a:extLst>
          </p:cNvPr>
          <p:cNvSpPr>
            <a:spLocks noGrp="1" noChangeArrowheads="1"/>
          </p:cNvSpPr>
          <p:nvPr>
            <p:ph type="body" sz="quarter" idx="3"/>
          </p:nvPr>
        </p:nvSpPr>
        <p:spPr bwMode="auto">
          <a:xfrm>
            <a:off x="700088" y="4410075"/>
            <a:ext cx="5599112" cy="417830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5174" name="Rectangle 6">
            <a:extLst>
              <a:ext uri="{FF2B5EF4-FFF2-40B4-BE49-F238E27FC236}">
                <a16:creationId xmlns:a16="http://schemas.microsoft.com/office/drawing/2014/main" id="{38B8082C-7C4A-8346-84CC-B1D14E9B1D57}"/>
              </a:ext>
            </a:extLst>
          </p:cNvPr>
          <p:cNvSpPr>
            <a:spLocks noGrp="1" noChangeArrowheads="1"/>
          </p:cNvSpPr>
          <p:nvPr>
            <p:ph type="ftr" sz="quarter" idx="4"/>
          </p:nvPr>
        </p:nvSpPr>
        <p:spPr bwMode="auto">
          <a:xfrm>
            <a:off x="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fontAlgn="auto" hangingPunct="1">
              <a:spcBef>
                <a:spcPts val="0"/>
              </a:spcBef>
              <a:spcAft>
                <a:spcPts val="0"/>
              </a:spcAft>
              <a:defRPr sz="1200">
                <a:latin typeface="Times New Roman" pitchFamily="18" charset="0"/>
                <a:ea typeface="+mn-ea"/>
                <a:cs typeface="+mn-cs"/>
              </a:defRPr>
            </a:lvl1pPr>
          </a:lstStyle>
          <a:p>
            <a:pPr>
              <a:defRPr/>
            </a:pPr>
            <a:endParaRPr lang="en-US"/>
          </a:p>
        </p:txBody>
      </p:sp>
      <p:sp>
        <p:nvSpPr>
          <p:cNvPr id="135175" name="Rectangle 7">
            <a:extLst>
              <a:ext uri="{FF2B5EF4-FFF2-40B4-BE49-F238E27FC236}">
                <a16:creationId xmlns:a16="http://schemas.microsoft.com/office/drawing/2014/main" id="{37ACBE96-1519-184E-B671-0705F18171FD}"/>
              </a:ext>
            </a:extLst>
          </p:cNvPr>
          <p:cNvSpPr>
            <a:spLocks noGrp="1" noChangeArrowheads="1"/>
          </p:cNvSpPr>
          <p:nvPr>
            <p:ph type="sldNum" sz="quarter" idx="5"/>
          </p:nvPr>
        </p:nvSpPr>
        <p:spPr bwMode="auto">
          <a:xfrm>
            <a:off x="3962400" y="8816975"/>
            <a:ext cx="3033713" cy="465138"/>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fontAlgn="auto" hangingPunct="1">
              <a:spcBef>
                <a:spcPts val="0"/>
              </a:spcBef>
              <a:spcAft>
                <a:spcPts val="0"/>
              </a:spcAft>
              <a:defRPr sz="1200" smtClean="0">
                <a:latin typeface="Times New Roman" panose="02020603050405020304" pitchFamily="18" charset="0"/>
              </a:defRPr>
            </a:lvl1pPr>
          </a:lstStyle>
          <a:p>
            <a:pPr>
              <a:defRPr/>
            </a:pPr>
            <a:fld id="{0DE41BD6-7448-4C4D-B8B2-30251503A89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a:extLst>
              <a:ext uri="{FF2B5EF4-FFF2-40B4-BE49-F238E27FC236}">
                <a16:creationId xmlns:a16="http://schemas.microsoft.com/office/drawing/2014/main" id="{F232139D-E293-194C-AEDC-67B191D3FBE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5C3D3-9F76-8441-B09A-92ED7FE1B773}"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a:t>
            </a:fld>
            <a:endParaRPr lang="en-US" altLang="en-US">
              <a:latin typeface="Times New Roman" panose="02020603050405020304" pitchFamily="18" charset="0"/>
              <a:ea typeface="MS PGothic" panose="020B0600070205080204" pitchFamily="34" charset="-128"/>
            </a:endParaRPr>
          </a:p>
        </p:txBody>
      </p:sp>
      <p:sp>
        <p:nvSpPr>
          <p:cNvPr id="11266" name="Rectangle 2">
            <a:extLst>
              <a:ext uri="{FF2B5EF4-FFF2-40B4-BE49-F238E27FC236}">
                <a16:creationId xmlns:a16="http://schemas.microsoft.com/office/drawing/2014/main" id="{B43B414A-B20D-2744-A2BB-8685B2C4DDF4}"/>
              </a:ext>
            </a:extLst>
          </p:cNvPr>
          <p:cNvSpPr>
            <a:spLocks noRot="1" noChangeArrowheads="1" noTextEdit="1"/>
          </p:cNvSpPr>
          <p:nvPr>
            <p:ph type="sldImg"/>
          </p:nvPr>
        </p:nvSpPr>
        <p:spPr>
          <a:ln/>
        </p:spPr>
      </p:sp>
      <p:sp>
        <p:nvSpPr>
          <p:cNvPr id="11267" name="Rectangle 3">
            <a:extLst>
              <a:ext uri="{FF2B5EF4-FFF2-40B4-BE49-F238E27FC236}">
                <a16:creationId xmlns:a16="http://schemas.microsoft.com/office/drawing/2014/main" id="{E1EE2B4F-252F-844E-A152-919DA5F1BA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6B3AE026-497C-3947-BF31-AA775635AB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A0EA216A-04E7-1E4E-ACD9-240AAA44E6F5}"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17</a:t>
            </a:fld>
            <a:endParaRPr lang="en-US" altLang="en-US">
              <a:latin typeface="Times New Roman" panose="02020603050405020304" pitchFamily="18" charset="0"/>
              <a:ea typeface="MS PGothic" panose="020B0600070205080204" pitchFamily="34" charset="-128"/>
            </a:endParaRPr>
          </a:p>
        </p:txBody>
      </p:sp>
      <p:sp>
        <p:nvSpPr>
          <p:cNvPr id="31746" name="Rectangle 2">
            <a:extLst>
              <a:ext uri="{FF2B5EF4-FFF2-40B4-BE49-F238E27FC236}">
                <a16:creationId xmlns:a16="http://schemas.microsoft.com/office/drawing/2014/main" id="{9D43957E-DECE-0D45-808D-F6BD10132721}"/>
              </a:ext>
            </a:extLst>
          </p:cNvPr>
          <p:cNvSpPr>
            <a:spLocks noRot="1" noChangeArrowheads="1" noTextEdit="1"/>
          </p:cNvSpPr>
          <p:nvPr>
            <p:ph type="sldImg"/>
          </p:nvPr>
        </p:nvSpPr>
        <p:spPr>
          <a:ln/>
        </p:spPr>
      </p:sp>
      <p:sp>
        <p:nvSpPr>
          <p:cNvPr id="31747" name="Rectangle 3">
            <a:extLst>
              <a:ext uri="{FF2B5EF4-FFF2-40B4-BE49-F238E27FC236}">
                <a16:creationId xmlns:a16="http://schemas.microsoft.com/office/drawing/2014/main" id="{1766B6F4-D7E0-A94B-96F4-0FF42FDD73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a:extLst>
              <a:ext uri="{FF2B5EF4-FFF2-40B4-BE49-F238E27FC236}">
                <a16:creationId xmlns:a16="http://schemas.microsoft.com/office/drawing/2014/main" id="{5754B530-2ABC-674F-908E-A872D353AF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68F3324-D9D3-8043-B290-A9B8B9B0D1A8}"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18</a:t>
            </a:fld>
            <a:endParaRPr lang="en-US" altLang="en-US">
              <a:latin typeface="Times New Roman" panose="02020603050405020304" pitchFamily="18" charset="0"/>
              <a:ea typeface="MS PGothic" panose="020B0600070205080204" pitchFamily="34" charset="-128"/>
            </a:endParaRPr>
          </a:p>
        </p:txBody>
      </p:sp>
      <p:sp>
        <p:nvSpPr>
          <p:cNvPr id="33794" name="Rectangle 2">
            <a:extLst>
              <a:ext uri="{FF2B5EF4-FFF2-40B4-BE49-F238E27FC236}">
                <a16:creationId xmlns:a16="http://schemas.microsoft.com/office/drawing/2014/main" id="{FF800646-745F-CF47-B1A7-6405EBD3004C}"/>
              </a:ext>
            </a:extLst>
          </p:cNvPr>
          <p:cNvSpPr>
            <a:spLocks noRot="1" noChangeArrowheads="1" noTextEdit="1"/>
          </p:cNvSpPr>
          <p:nvPr>
            <p:ph type="sldImg"/>
          </p:nvPr>
        </p:nvSpPr>
        <p:spPr>
          <a:ln/>
        </p:spPr>
      </p:sp>
      <p:sp>
        <p:nvSpPr>
          <p:cNvPr id="33795" name="Rectangle 3">
            <a:extLst>
              <a:ext uri="{FF2B5EF4-FFF2-40B4-BE49-F238E27FC236}">
                <a16:creationId xmlns:a16="http://schemas.microsoft.com/office/drawing/2014/main" id="{F13AF0D4-3356-3D4F-9F29-8E13A5D113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3D4EA7ED-4AFF-4B41-96AE-37F18EB7C3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5CAB404-F991-7044-9294-13B0D7E9EDA8}"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19</a:t>
            </a:fld>
            <a:endParaRPr lang="en-US" altLang="en-US">
              <a:latin typeface="Times New Roman" panose="02020603050405020304" pitchFamily="18" charset="0"/>
              <a:ea typeface="MS PGothic" panose="020B0600070205080204" pitchFamily="34" charset="-128"/>
            </a:endParaRPr>
          </a:p>
        </p:txBody>
      </p:sp>
      <p:sp>
        <p:nvSpPr>
          <p:cNvPr id="35842" name="Rectangle 2">
            <a:extLst>
              <a:ext uri="{FF2B5EF4-FFF2-40B4-BE49-F238E27FC236}">
                <a16:creationId xmlns:a16="http://schemas.microsoft.com/office/drawing/2014/main" id="{5AE41E13-6CC8-5349-8CDA-30DE88F23A5A}"/>
              </a:ext>
            </a:extLst>
          </p:cNvPr>
          <p:cNvSpPr>
            <a:spLocks noRot="1" noChangeArrowheads="1" noTextEdit="1"/>
          </p:cNvSpPr>
          <p:nvPr>
            <p:ph type="sldImg"/>
          </p:nvPr>
        </p:nvSpPr>
        <p:spPr>
          <a:ln/>
        </p:spPr>
      </p:sp>
      <p:sp>
        <p:nvSpPr>
          <p:cNvPr id="35843" name="Rectangle 3">
            <a:extLst>
              <a:ext uri="{FF2B5EF4-FFF2-40B4-BE49-F238E27FC236}">
                <a16:creationId xmlns:a16="http://schemas.microsoft.com/office/drawing/2014/main" id="{08597AB8-0B66-8B4B-853F-E9AFE1B966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A7542D72-6062-114D-9D1A-89C1361D2E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C71A96D-8B2D-E240-9DEF-16A67C293562}"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20</a:t>
            </a:fld>
            <a:endParaRPr lang="en-US" altLang="en-US">
              <a:latin typeface="Times New Roman" panose="02020603050405020304" pitchFamily="18" charset="0"/>
              <a:ea typeface="MS PGothic" panose="020B0600070205080204" pitchFamily="34" charset="-128"/>
            </a:endParaRPr>
          </a:p>
        </p:txBody>
      </p:sp>
      <p:sp>
        <p:nvSpPr>
          <p:cNvPr id="37890" name="Rectangle 2">
            <a:extLst>
              <a:ext uri="{FF2B5EF4-FFF2-40B4-BE49-F238E27FC236}">
                <a16:creationId xmlns:a16="http://schemas.microsoft.com/office/drawing/2014/main" id="{566E072C-B81A-364E-8AB1-74A2CB6A97F6}"/>
              </a:ext>
            </a:extLst>
          </p:cNvPr>
          <p:cNvSpPr>
            <a:spLocks noRot="1" noChangeArrowheads="1" noTextEdit="1"/>
          </p:cNvSpPr>
          <p:nvPr>
            <p:ph type="sldImg"/>
          </p:nvPr>
        </p:nvSpPr>
        <p:spPr>
          <a:ln/>
        </p:spPr>
      </p:sp>
      <p:sp>
        <p:nvSpPr>
          <p:cNvPr id="37891" name="Rectangle 3">
            <a:extLst>
              <a:ext uri="{FF2B5EF4-FFF2-40B4-BE49-F238E27FC236}">
                <a16:creationId xmlns:a16="http://schemas.microsoft.com/office/drawing/2014/main" id="{79510F65-0F5F-CC44-B562-B233C1A88B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E0CFDF76-BC5A-0E42-8005-A40748FBEB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F79CEA7-7E8E-E341-81C7-2A245D31CA1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21</a:t>
            </a:fld>
            <a:endParaRPr lang="en-US" altLang="en-US">
              <a:latin typeface="Times New Roman" panose="02020603050405020304" pitchFamily="18" charset="0"/>
              <a:ea typeface="MS PGothic" panose="020B0600070205080204" pitchFamily="34" charset="-128"/>
            </a:endParaRPr>
          </a:p>
        </p:txBody>
      </p:sp>
      <p:sp>
        <p:nvSpPr>
          <p:cNvPr id="39938" name="Rectangle 2">
            <a:extLst>
              <a:ext uri="{FF2B5EF4-FFF2-40B4-BE49-F238E27FC236}">
                <a16:creationId xmlns:a16="http://schemas.microsoft.com/office/drawing/2014/main" id="{BF296F6B-386C-6945-8087-18BE22A8AC5B}"/>
              </a:ext>
            </a:extLst>
          </p:cNvPr>
          <p:cNvSpPr>
            <a:spLocks noRot="1" noChangeArrowheads="1" noTextEdit="1"/>
          </p:cNvSpPr>
          <p:nvPr>
            <p:ph type="sldImg"/>
          </p:nvPr>
        </p:nvSpPr>
        <p:spPr>
          <a:ln/>
        </p:spPr>
      </p:sp>
      <p:sp>
        <p:nvSpPr>
          <p:cNvPr id="39939" name="Rectangle 3">
            <a:extLst>
              <a:ext uri="{FF2B5EF4-FFF2-40B4-BE49-F238E27FC236}">
                <a16:creationId xmlns:a16="http://schemas.microsoft.com/office/drawing/2014/main" id="{6DD3FB91-32AE-0942-9E8D-F5F11F9804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3FBA4AE4-0DBB-FC47-BCC1-8D4135D7F1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D065A8D-994A-514C-8680-EF14F070B841}"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22</a:t>
            </a:fld>
            <a:endParaRPr lang="en-US" altLang="en-US">
              <a:latin typeface="Times New Roman" panose="02020603050405020304" pitchFamily="18" charset="0"/>
              <a:ea typeface="MS PGothic" panose="020B0600070205080204" pitchFamily="34" charset="-128"/>
            </a:endParaRPr>
          </a:p>
        </p:txBody>
      </p:sp>
      <p:sp>
        <p:nvSpPr>
          <p:cNvPr id="41986" name="Rectangle 2">
            <a:extLst>
              <a:ext uri="{FF2B5EF4-FFF2-40B4-BE49-F238E27FC236}">
                <a16:creationId xmlns:a16="http://schemas.microsoft.com/office/drawing/2014/main" id="{51C8728B-1D3E-9D4A-ACC1-0114D0C7FAF7}"/>
              </a:ext>
            </a:extLst>
          </p:cNvPr>
          <p:cNvSpPr>
            <a:spLocks noRot="1" noChangeArrowheads="1" noTextEdit="1"/>
          </p:cNvSpPr>
          <p:nvPr>
            <p:ph type="sldImg"/>
          </p:nvPr>
        </p:nvSpPr>
        <p:spPr>
          <a:ln/>
        </p:spPr>
      </p:sp>
      <p:sp>
        <p:nvSpPr>
          <p:cNvPr id="41987" name="Rectangle 3">
            <a:extLst>
              <a:ext uri="{FF2B5EF4-FFF2-40B4-BE49-F238E27FC236}">
                <a16:creationId xmlns:a16="http://schemas.microsoft.com/office/drawing/2014/main" id="{6CDEF9FD-ECDE-5A4B-B910-86F255C5ED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DF25948E-0464-9242-BE02-1B60DC348D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7CD5C81-4845-CF45-9C4E-13E6C07B8EE1}"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23</a:t>
            </a:fld>
            <a:endParaRPr lang="en-US" altLang="en-US">
              <a:latin typeface="Times New Roman" panose="02020603050405020304" pitchFamily="18" charset="0"/>
              <a:ea typeface="MS PGothic" panose="020B0600070205080204" pitchFamily="34" charset="-128"/>
            </a:endParaRPr>
          </a:p>
        </p:txBody>
      </p:sp>
      <p:sp>
        <p:nvSpPr>
          <p:cNvPr id="44034" name="Rectangle 2">
            <a:extLst>
              <a:ext uri="{FF2B5EF4-FFF2-40B4-BE49-F238E27FC236}">
                <a16:creationId xmlns:a16="http://schemas.microsoft.com/office/drawing/2014/main" id="{7FFD7116-568F-B748-85DF-EBA31A3CE8F4}"/>
              </a:ext>
            </a:extLst>
          </p:cNvPr>
          <p:cNvSpPr>
            <a:spLocks noRot="1" noChangeArrowheads="1" noTextEdit="1"/>
          </p:cNvSpPr>
          <p:nvPr>
            <p:ph type="sldImg"/>
          </p:nvPr>
        </p:nvSpPr>
        <p:spPr>
          <a:ln/>
        </p:spPr>
      </p:sp>
      <p:sp>
        <p:nvSpPr>
          <p:cNvPr id="44035" name="Rectangle 3">
            <a:extLst>
              <a:ext uri="{FF2B5EF4-FFF2-40B4-BE49-F238E27FC236}">
                <a16:creationId xmlns:a16="http://schemas.microsoft.com/office/drawing/2014/main" id="{F5CC9EE7-B467-564D-92EF-76B9E65497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a:extLst>
              <a:ext uri="{FF2B5EF4-FFF2-40B4-BE49-F238E27FC236}">
                <a16:creationId xmlns:a16="http://schemas.microsoft.com/office/drawing/2014/main" id="{C79B3B06-D398-AD41-AB98-FB0494C9D6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F5B09EB-5A49-DD4D-BD62-44CF75A02388}"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24</a:t>
            </a:fld>
            <a:endParaRPr lang="en-US" altLang="en-US">
              <a:latin typeface="Times New Roman" panose="02020603050405020304" pitchFamily="18" charset="0"/>
              <a:ea typeface="MS PGothic" panose="020B0600070205080204" pitchFamily="34" charset="-128"/>
            </a:endParaRPr>
          </a:p>
        </p:txBody>
      </p:sp>
      <p:sp>
        <p:nvSpPr>
          <p:cNvPr id="46082" name="Rectangle 2">
            <a:extLst>
              <a:ext uri="{FF2B5EF4-FFF2-40B4-BE49-F238E27FC236}">
                <a16:creationId xmlns:a16="http://schemas.microsoft.com/office/drawing/2014/main" id="{89D3D672-4102-714E-9A21-8186D6AD407C}"/>
              </a:ext>
            </a:extLst>
          </p:cNvPr>
          <p:cNvSpPr>
            <a:spLocks noRot="1" noChangeArrowheads="1" noTextEdit="1"/>
          </p:cNvSpPr>
          <p:nvPr>
            <p:ph type="sldImg"/>
          </p:nvPr>
        </p:nvSpPr>
        <p:spPr>
          <a:ln/>
        </p:spPr>
      </p:sp>
      <p:sp>
        <p:nvSpPr>
          <p:cNvPr id="46083" name="Rectangle 3">
            <a:extLst>
              <a:ext uri="{FF2B5EF4-FFF2-40B4-BE49-F238E27FC236}">
                <a16:creationId xmlns:a16="http://schemas.microsoft.com/office/drawing/2014/main" id="{2474B8F8-CC28-C841-AE36-91EAAEA370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a:extLst>
              <a:ext uri="{FF2B5EF4-FFF2-40B4-BE49-F238E27FC236}">
                <a16:creationId xmlns:a16="http://schemas.microsoft.com/office/drawing/2014/main" id="{8EF95805-2DDD-AF4F-8BD0-D63EFD7DDE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57F8857-6D53-9C47-AB17-B22EC3862782}"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25</a:t>
            </a:fld>
            <a:endParaRPr lang="en-US" altLang="en-US">
              <a:latin typeface="Times New Roman" panose="02020603050405020304" pitchFamily="18" charset="0"/>
              <a:ea typeface="MS PGothic" panose="020B0600070205080204" pitchFamily="34" charset="-128"/>
            </a:endParaRPr>
          </a:p>
        </p:txBody>
      </p:sp>
      <p:sp>
        <p:nvSpPr>
          <p:cNvPr id="48130" name="Rectangle 2">
            <a:extLst>
              <a:ext uri="{FF2B5EF4-FFF2-40B4-BE49-F238E27FC236}">
                <a16:creationId xmlns:a16="http://schemas.microsoft.com/office/drawing/2014/main" id="{40634450-7EBE-FA4F-8AAE-EAFEB967ECE7}"/>
              </a:ext>
            </a:extLst>
          </p:cNvPr>
          <p:cNvSpPr>
            <a:spLocks noRot="1" noChangeArrowheads="1" noTextEdit="1"/>
          </p:cNvSpPr>
          <p:nvPr>
            <p:ph type="sldImg"/>
          </p:nvPr>
        </p:nvSpPr>
        <p:spPr>
          <a:ln/>
        </p:spPr>
      </p:sp>
      <p:sp>
        <p:nvSpPr>
          <p:cNvPr id="48131" name="Rectangle 3">
            <a:extLst>
              <a:ext uri="{FF2B5EF4-FFF2-40B4-BE49-F238E27FC236}">
                <a16:creationId xmlns:a16="http://schemas.microsoft.com/office/drawing/2014/main" id="{EF10573B-DF39-8146-B888-97705426C26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53BD3FC3-0D49-AD44-899F-08BD3D71AA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F422203-8F8F-0749-9CC8-7A050D25631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26</a:t>
            </a:fld>
            <a:endParaRPr lang="en-US" altLang="en-US">
              <a:latin typeface="Times New Roman" panose="02020603050405020304" pitchFamily="18" charset="0"/>
              <a:ea typeface="MS PGothic" panose="020B0600070205080204" pitchFamily="34" charset="-128"/>
            </a:endParaRPr>
          </a:p>
        </p:txBody>
      </p:sp>
      <p:sp>
        <p:nvSpPr>
          <p:cNvPr id="50178" name="Rectangle 2">
            <a:extLst>
              <a:ext uri="{FF2B5EF4-FFF2-40B4-BE49-F238E27FC236}">
                <a16:creationId xmlns:a16="http://schemas.microsoft.com/office/drawing/2014/main" id="{04B597D2-02A8-4443-9042-52F026C0F0E6}"/>
              </a:ext>
            </a:extLst>
          </p:cNvPr>
          <p:cNvSpPr>
            <a:spLocks noRot="1" noChangeArrowheads="1" noTextEdit="1"/>
          </p:cNvSpPr>
          <p:nvPr>
            <p:ph type="sldImg"/>
          </p:nvPr>
        </p:nvSpPr>
        <p:spPr>
          <a:ln/>
        </p:spPr>
      </p:sp>
      <p:sp>
        <p:nvSpPr>
          <p:cNvPr id="50179" name="Rectangle 3">
            <a:extLst>
              <a:ext uri="{FF2B5EF4-FFF2-40B4-BE49-F238E27FC236}">
                <a16:creationId xmlns:a16="http://schemas.microsoft.com/office/drawing/2014/main" id="{C73A2C50-FFD4-1A45-923B-9DAA2BADF1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a:extLst>
              <a:ext uri="{FF2B5EF4-FFF2-40B4-BE49-F238E27FC236}">
                <a16:creationId xmlns:a16="http://schemas.microsoft.com/office/drawing/2014/main" id="{586C1FE1-078D-A444-ADBE-F91575220D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01F07B1-9E8D-2343-A1D1-D93E61D6FF89}"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6</a:t>
            </a:fld>
            <a:endParaRPr lang="en-US" altLang="en-US">
              <a:latin typeface="Times New Roman" panose="02020603050405020304" pitchFamily="18" charset="0"/>
              <a:ea typeface="MS PGothic" panose="020B0600070205080204" pitchFamily="34" charset="-128"/>
            </a:endParaRPr>
          </a:p>
        </p:txBody>
      </p:sp>
      <p:sp>
        <p:nvSpPr>
          <p:cNvPr id="15362" name="Rectangle 2">
            <a:extLst>
              <a:ext uri="{FF2B5EF4-FFF2-40B4-BE49-F238E27FC236}">
                <a16:creationId xmlns:a16="http://schemas.microsoft.com/office/drawing/2014/main" id="{F72662CF-D1BB-7E4C-B465-8501136CC930}"/>
              </a:ext>
            </a:extLst>
          </p:cNvPr>
          <p:cNvSpPr>
            <a:spLocks noRot="1" noChangeArrowheads="1" noTextEdit="1"/>
          </p:cNvSpPr>
          <p:nvPr>
            <p:ph type="sldImg"/>
          </p:nvPr>
        </p:nvSpPr>
        <p:spPr>
          <a:ln/>
        </p:spPr>
      </p:sp>
      <p:sp>
        <p:nvSpPr>
          <p:cNvPr id="15363" name="Rectangle 3">
            <a:extLst>
              <a:ext uri="{FF2B5EF4-FFF2-40B4-BE49-F238E27FC236}">
                <a16:creationId xmlns:a16="http://schemas.microsoft.com/office/drawing/2014/main" id="{4F9C4CD0-0DA8-9841-AF27-3A726EF899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F569BFDC-F916-344A-9E22-696E5F4FE0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484855D-AA84-5244-ADBF-43A974730BF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28</a:t>
            </a:fld>
            <a:endParaRPr lang="en-US" altLang="en-US">
              <a:latin typeface="Times New Roman" panose="02020603050405020304" pitchFamily="18" charset="0"/>
              <a:ea typeface="MS PGothic" panose="020B0600070205080204" pitchFamily="34" charset="-128"/>
            </a:endParaRPr>
          </a:p>
        </p:txBody>
      </p:sp>
      <p:sp>
        <p:nvSpPr>
          <p:cNvPr id="52226" name="Rectangle 2">
            <a:extLst>
              <a:ext uri="{FF2B5EF4-FFF2-40B4-BE49-F238E27FC236}">
                <a16:creationId xmlns:a16="http://schemas.microsoft.com/office/drawing/2014/main" id="{207BAEB2-AFD5-CF4F-9A3E-D7A0AF586C69}"/>
              </a:ext>
            </a:extLst>
          </p:cNvPr>
          <p:cNvSpPr>
            <a:spLocks noRot="1" noChangeArrowheads="1" noTextEdit="1"/>
          </p:cNvSpPr>
          <p:nvPr>
            <p:ph type="sldImg"/>
          </p:nvPr>
        </p:nvSpPr>
        <p:spPr>
          <a:ln/>
        </p:spPr>
      </p:sp>
      <p:sp>
        <p:nvSpPr>
          <p:cNvPr id="52227" name="Rectangle 3">
            <a:extLst>
              <a:ext uri="{FF2B5EF4-FFF2-40B4-BE49-F238E27FC236}">
                <a16:creationId xmlns:a16="http://schemas.microsoft.com/office/drawing/2014/main" id="{8F9BE75B-50E4-EC4C-B138-73B8013EDB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704B54BC-49A7-114C-BD30-DECB476AB19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783E7EF-0D42-FE4B-9B8E-AE1F9902EE7E}"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33</a:t>
            </a:fld>
            <a:endParaRPr lang="en-US" altLang="en-US">
              <a:latin typeface="Times New Roman" panose="02020603050405020304" pitchFamily="18" charset="0"/>
              <a:ea typeface="MS PGothic" panose="020B0600070205080204" pitchFamily="34" charset="-128"/>
            </a:endParaRPr>
          </a:p>
        </p:txBody>
      </p:sp>
      <p:sp>
        <p:nvSpPr>
          <p:cNvPr id="54274" name="Rectangle 2">
            <a:extLst>
              <a:ext uri="{FF2B5EF4-FFF2-40B4-BE49-F238E27FC236}">
                <a16:creationId xmlns:a16="http://schemas.microsoft.com/office/drawing/2014/main" id="{7F1299EA-3A8C-6641-9BF1-F19B4EB0A656}"/>
              </a:ext>
            </a:extLst>
          </p:cNvPr>
          <p:cNvSpPr>
            <a:spLocks noRot="1" noChangeArrowheads="1" noTextEdit="1"/>
          </p:cNvSpPr>
          <p:nvPr>
            <p:ph type="sldImg"/>
          </p:nvPr>
        </p:nvSpPr>
        <p:spPr>
          <a:ln/>
        </p:spPr>
      </p:sp>
      <p:sp>
        <p:nvSpPr>
          <p:cNvPr id="54275" name="Rectangle 3">
            <a:extLst>
              <a:ext uri="{FF2B5EF4-FFF2-40B4-BE49-F238E27FC236}">
                <a16:creationId xmlns:a16="http://schemas.microsoft.com/office/drawing/2014/main" id="{31A52B8D-EFF0-4644-B0BC-87AE6325AD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EB5D08F3-D12D-3D43-8DBE-8318F01F7FD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87F7BC4-4FAF-7746-BDC4-F5190E96317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35</a:t>
            </a:fld>
            <a:endParaRPr lang="en-US" altLang="en-US">
              <a:latin typeface="Times New Roman" panose="02020603050405020304" pitchFamily="18" charset="0"/>
              <a:ea typeface="MS PGothic" panose="020B0600070205080204" pitchFamily="34" charset="-128"/>
            </a:endParaRPr>
          </a:p>
        </p:txBody>
      </p:sp>
      <p:sp>
        <p:nvSpPr>
          <p:cNvPr id="56322" name="Rectangle 2">
            <a:extLst>
              <a:ext uri="{FF2B5EF4-FFF2-40B4-BE49-F238E27FC236}">
                <a16:creationId xmlns:a16="http://schemas.microsoft.com/office/drawing/2014/main" id="{1CE1E6ED-4DF2-CE4D-9307-7AFA1CB7B4E7}"/>
              </a:ext>
            </a:extLst>
          </p:cNvPr>
          <p:cNvSpPr>
            <a:spLocks noRot="1" noChangeArrowheads="1" noTextEdit="1"/>
          </p:cNvSpPr>
          <p:nvPr>
            <p:ph type="sldImg"/>
          </p:nvPr>
        </p:nvSpPr>
        <p:spPr>
          <a:ln/>
        </p:spPr>
      </p:sp>
      <p:sp>
        <p:nvSpPr>
          <p:cNvPr id="56323" name="Rectangle 3">
            <a:extLst>
              <a:ext uri="{FF2B5EF4-FFF2-40B4-BE49-F238E27FC236}">
                <a16:creationId xmlns:a16="http://schemas.microsoft.com/office/drawing/2014/main" id="{8C8E839E-DB8C-5B4F-88F1-AE3BE8DCE5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6ECC783D-E53E-5844-94CC-6349CF621D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3988E99-069C-4648-B310-D7CA7AF9F6BA}"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36</a:t>
            </a:fld>
            <a:endParaRPr lang="en-US" altLang="en-US">
              <a:latin typeface="Times New Roman" panose="02020603050405020304" pitchFamily="18" charset="0"/>
              <a:ea typeface="MS PGothic" panose="020B0600070205080204" pitchFamily="34" charset="-128"/>
            </a:endParaRPr>
          </a:p>
        </p:txBody>
      </p:sp>
      <p:sp>
        <p:nvSpPr>
          <p:cNvPr id="58370" name="Rectangle 2">
            <a:extLst>
              <a:ext uri="{FF2B5EF4-FFF2-40B4-BE49-F238E27FC236}">
                <a16:creationId xmlns:a16="http://schemas.microsoft.com/office/drawing/2014/main" id="{807DBBE0-BAE4-EF48-919C-8F5F497569A6}"/>
              </a:ext>
            </a:extLst>
          </p:cNvPr>
          <p:cNvSpPr>
            <a:spLocks noRot="1" noChangeArrowheads="1" noTextEdit="1"/>
          </p:cNvSpPr>
          <p:nvPr>
            <p:ph type="sldImg"/>
          </p:nvPr>
        </p:nvSpPr>
        <p:spPr>
          <a:ln/>
        </p:spPr>
      </p:sp>
      <p:sp>
        <p:nvSpPr>
          <p:cNvPr id="58371" name="Rectangle 3">
            <a:extLst>
              <a:ext uri="{FF2B5EF4-FFF2-40B4-BE49-F238E27FC236}">
                <a16:creationId xmlns:a16="http://schemas.microsoft.com/office/drawing/2014/main" id="{E1187A9B-AE09-E146-9A34-0FAE8B7A81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7D62EFD4-D920-4646-BBF4-22F17692AB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31D6DCA-5A47-BD46-9396-7E88239BBD97}"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37</a:t>
            </a:fld>
            <a:endParaRPr lang="en-US" altLang="en-US">
              <a:latin typeface="Times New Roman" panose="02020603050405020304" pitchFamily="18" charset="0"/>
              <a:ea typeface="MS PGothic" panose="020B0600070205080204" pitchFamily="34" charset="-128"/>
            </a:endParaRPr>
          </a:p>
        </p:txBody>
      </p:sp>
      <p:sp>
        <p:nvSpPr>
          <p:cNvPr id="60418" name="Rectangle 2">
            <a:extLst>
              <a:ext uri="{FF2B5EF4-FFF2-40B4-BE49-F238E27FC236}">
                <a16:creationId xmlns:a16="http://schemas.microsoft.com/office/drawing/2014/main" id="{923EF9F5-0DFC-0E49-9CC1-CBAC1FC24FD3}"/>
              </a:ext>
            </a:extLst>
          </p:cNvPr>
          <p:cNvSpPr>
            <a:spLocks noRot="1" noChangeArrowheads="1" noTextEdit="1"/>
          </p:cNvSpPr>
          <p:nvPr>
            <p:ph type="sldImg"/>
          </p:nvPr>
        </p:nvSpPr>
        <p:spPr>
          <a:ln/>
        </p:spPr>
      </p:sp>
      <p:sp>
        <p:nvSpPr>
          <p:cNvPr id="60419" name="Rectangle 3">
            <a:extLst>
              <a:ext uri="{FF2B5EF4-FFF2-40B4-BE49-F238E27FC236}">
                <a16:creationId xmlns:a16="http://schemas.microsoft.com/office/drawing/2014/main" id="{8A4DA010-2FA2-124A-B093-32C551C6C7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a:extLst>
              <a:ext uri="{FF2B5EF4-FFF2-40B4-BE49-F238E27FC236}">
                <a16:creationId xmlns:a16="http://schemas.microsoft.com/office/drawing/2014/main" id="{E869605B-D62A-CD42-872F-40EA66B0230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5C4B930-EEC3-B249-B662-D2CAD81E9541}"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38</a:t>
            </a:fld>
            <a:endParaRPr lang="en-US" altLang="en-US">
              <a:latin typeface="Times New Roman" panose="02020603050405020304" pitchFamily="18" charset="0"/>
              <a:ea typeface="MS PGothic" panose="020B0600070205080204" pitchFamily="34" charset="-128"/>
            </a:endParaRPr>
          </a:p>
        </p:txBody>
      </p:sp>
      <p:sp>
        <p:nvSpPr>
          <p:cNvPr id="62466" name="Rectangle 2">
            <a:extLst>
              <a:ext uri="{FF2B5EF4-FFF2-40B4-BE49-F238E27FC236}">
                <a16:creationId xmlns:a16="http://schemas.microsoft.com/office/drawing/2014/main" id="{5A75CC24-3C08-9143-8040-0CB4E3B9727F}"/>
              </a:ext>
            </a:extLst>
          </p:cNvPr>
          <p:cNvSpPr>
            <a:spLocks noRot="1" noChangeArrowheads="1" noTextEdit="1"/>
          </p:cNvSpPr>
          <p:nvPr>
            <p:ph type="sldImg"/>
          </p:nvPr>
        </p:nvSpPr>
        <p:spPr>
          <a:ln/>
        </p:spPr>
      </p:sp>
      <p:sp>
        <p:nvSpPr>
          <p:cNvPr id="62467" name="Rectangle 3">
            <a:extLst>
              <a:ext uri="{FF2B5EF4-FFF2-40B4-BE49-F238E27FC236}">
                <a16:creationId xmlns:a16="http://schemas.microsoft.com/office/drawing/2014/main" id="{A049C837-6EB2-DD4A-9D2C-D575E14CB3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8C071346-6914-164A-A8B1-F90ABAF0E7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AF41271-E493-7249-A67C-28D6D65E2918}"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39</a:t>
            </a:fld>
            <a:endParaRPr lang="en-US" altLang="en-US">
              <a:latin typeface="Times New Roman" panose="02020603050405020304" pitchFamily="18" charset="0"/>
              <a:ea typeface="MS PGothic" panose="020B0600070205080204" pitchFamily="34" charset="-128"/>
            </a:endParaRPr>
          </a:p>
        </p:txBody>
      </p:sp>
      <p:sp>
        <p:nvSpPr>
          <p:cNvPr id="64514" name="Rectangle 2">
            <a:extLst>
              <a:ext uri="{FF2B5EF4-FFF2-40B4-BE49-F238E27FC236}">
                <a16:creationId xmlns:a16="http://schemas.microsoft.com/office/drawing/2014/main" id="{1A593439-CD9C-6848-88BB-89F3884BD35F}"/>
              </a:ext>
            </a:extLst>
          </p:cNvPr>
          <p:cNvSpPr>
            <a:spLocks noRot="1" noChangeArrowheads="1" noTextEdit="1"/>
          </p:cNvSpPr>
          <p:nvPr>
            <p:ph type="sldImg"/>
          </p:nvPr>
        </p:nvSpPr>
        <p:spPr>
          <a:ln/>
        </p:spPr>
      </p:sp>
      <p:sp>
        <p:nvSpPr>
          <p:cNvPr id="64515" name="Rectangle 3">
            <a:extLst>
              <a:ext uri="{FF2B5EF4-FFF2-40B4-BE49-F238E27FC236}">
                <a16:creationId xmlns:a16="http://schemas.microsoft.com/office/drawing/2014/main" id="{BC9EF15F-3119-7748-B58E-535FEA3C14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72C7E5D8-8A87-3E41-87A4-309FD27399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28777BB-DA8D-9043-A9C4-3D6982FA65BB}"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40</a:t>
            </a:fld>
            <a:endParaRPr lang="en-US" altLang="en-US">
              <a:latin typeface="Times New Roman" panose="02020603050405020304" pitchFamily="18" charset="0"/>
              <a:ea typeface="MS PGothic" panose="020B0600070205080204" pitchFamily="34" charset="-128"/>
            </a:endParaRPr>
          </a:p>
        </p:txBody>
      </p:sp>
      <p:sp>
        <p:nvSpPr>
          <p:cNvPr id="68610" name="Rectangle 2">
            <a:extLst>
              <a:ext uri="{FF2B5EF4-FFF2-40B4-BE49-F238E27FC236}">
                <a16:creationId xmlns:a16="http://schemas.microsoft.com/office/drawing/2014/main" id="{25BD0BAB-3945-F24D-82DD-F4415467E6E5}"/>
              </a:ext>
            </a:extLst>
          </p:cNvPr>
          <p:cNvSpPr>
            <a:spLocks noRot="1" noChangeArrowheads="1" noTextEdit="1"/>
          </p:cNvSpPr>
          <p:nvPr>
            <p:ph type="sldImg"/>
          </p:nvPr>
        </p:nvSpPr>
        <p:spPr>
          <a:ln/>
        </p:spPr>
      </p:sp>
      <p:sp>
        <p:nvSpPr>
          <p:cNvPr id="68611" name="Rectangle 3">
            <a:extLst>
              <a:ext uri="{FF2B5EF4-FFF2-40B4-BE49-F238E27FC236}">
                <a16:creationId xmlns:a16="http://schemas.microsoft.com/office/drawing/2014/main" id="{20A36089-080C-C647-885F-F689718C9B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55715BF6-2D2F-A04B-8F01-9A9160490F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200EF64-B28D-F14F-830E-234408343299}"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41</a:t>
            </a:fld>
            <a:endParaRPr lang="en-US" altLang="en-US">
              <a:latin typeface="Times New Roman" panose="02020603050405020304" pitchFamily="18" charset="0"/>
              <a:ea typeface="MS PGothic" panose="020B0600070205080204" pitchFamily="34" charset="-128"/>
            </a:endParaRPr>
          </a:p>
        </p:txBody>
      </p:sp>
      <p:sp>
        <p:nvSpPr>
          <p:cNvPr id="70658" name="Rectangle 2">
            <a:extLst>
              <a:ext uri="{FF2B5EF4-FFF2-40B4-BE49-F238E27FC236}">
                <a16:creationId xmlns:a16="http://schemas.microsoft.com/office/drawing/2014/main" id="{A2506AEE-A46B-EE4A-BC60-D8EA1420AB0B}"/>
              </a:ext>
            </a:extLst>
          </p:cNvPr>
          <p:cNvSpPr>
            <a:spLocks noRot="1" noChangeArrowheads="1" noTextEdit="1"/>
          </p:cNvSpPr>
          <p:nvPr>
            <p:ph type="sldImg"/>
          </p:nvPr>
        </p:nvSpPr>
        <p:spPr>
          <a:ln/>
        </p:spPr>
      </p:sp>
      <p:sp>
        <p:nvSpPr>
          <p:cNvPr id="70659" name="Rectangle 3">
            <a:extLst>
              <a:ext uri="{FF2B5EF4-FFF2-40B4-BE49-F238E27FC236}">
                <a16:creationId xmlns:a16="http://schemas.microsoft.com/office/drawing/2014/main" id="{225F3FDC-A901-2E43-82EB-82C22DCCD6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C12E185F-200A-A14A-AFC2-99F911700C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0ED279B-B52C-3B43-91AF-ED66201DABF3}"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42</a:t>
            </a:fld>
            <a:endParaRPr lang="en-US" altLang="en-US">
              <a:latin typeface="Times New Roman" panose="02020603050405020304" pitchFamily="18" charset="0"/>
              <a:ea typeface="MS PGothic" panose="020B0600070205080204" pitchFamily="34" charset="-128"/>
            </a:endParaRPr>
          </a:p>
        </p:txBody>
      </p:sp>
      <p:sp>
        <p:nvSpPr>
          <p:cNvPr id="72706" name="Rectangle 2">
            <a:extLst>
              <a:ext uri="{FF2B5EF4-FFF2-40B4-BE49-F238E27FC236}">
                <a16:creationId xmlns:a16="http://schemas.microsoft.com/office/drawing/2014/main" id="{B5008771-200B-9444-A97F-F5F45F88FA9D}"/>
              </a:ext>
            </a:extLst>
          </p:cNvPr>
          <p:cNvSpPr>
            <a:spLocks noRot="1" noChangeArrowheads="1" noTextEdit="1"/>
          </p:cNvSpPr>
          <p:nvPr>
            <p:ph type="sldImg"/>
          </p:nvPr>
        </p:nvSpPr>
        <p:spPr>
          <a:ln/>
        </p:spPr>
      </p:sp>
      <p:sp>
        <p:nvSpPr>
          <p:cNvPr id="72707" name="Rectangle 3">
            <a:extLst>
              <a:ext uri="{FF2B5EF4-FFF2-40B4-BE49-F238E27FC236}">
                <a16:creationId xmlns:a16="http://schemas.microsoft.com/office/drawing/2014/main" id="{AAD4BF31-17DB-6C48-B5DB-B876C22290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4E778B33-6734-D649-893D-B9FFDF779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A51C9D7-5AD2-B04B-B2DA-2FF393BA802A}"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7</a:t>
            </a:fld>
            <a:endParaRPr lang="en-US" altLang="en-US">
              <a:latin typeface="Times New Roman" panose="02020603050405020304" pitchFamily="18" charset="0"/>
              <a:ea typeface="MS PGothic" panose="020B0600070205080204" pitchFamily="34" charset="-128"/>
            </a:endParaRPr>
          </a:p>
        </p:txBody>
      </p:sp>
      <p:sp>
        <p:nvSpPr>
          <p:cNvPr id="17410" name="Rectangle 2">
            <a:extLst>
              <a:ext uri="{FF2B5EF4-FFF2-40B4-BE49-F238E27FC236}">
                <a16:creationId xmlns:a16="http://schemas.microsoft.com/office/drawing/2014/main" id="{D1C0204C-53F2-C544-BFD7-8E7CB59D6181}"/>
              </a:ext>
            </a:extLst>
          </p:cNvPr>
          <p:cNvSpPr>
            <a:spLocks noRot="1" noChangeArrowheads="1" noTextEdit="1"/>
          </p:cNvSpPr>
          <p:nvPr>
            <p:ph type="sldImg"/>
          </p:nvPr>
        </p:nvSpPr>
        <p:spPr>
          <a:ln/>
        </p:spPr>
      </p:sp>
      <p:sp>
        <p:nvSpPr>
          <p:cNvPr id="17411" name="Rectangle 3">
            <a:extLst>
              <a:ext uri="{FF2B5EF4-FFF2-40B4-BE49-F238E27FC236}">
                <a16:creationId xmlns:a16="http://schemas.microsoft.com/office/drawing/2014/main" id="{E1B764AF-486F-E444-A4AC-9307120B10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55718E00-6B1E-A84F-8875-4C2EFE55AFC2}"/>
              </a:ext>
            </a:extLst>
          </p:cNvPr>
          <p:cNvSpPr>
            <a:spLocks noRot="1" noChangeArrowheads="1" noTextEdit="1"/>
          </p:cNvSpPr>
          <p:nvPr>
            <p:ph type="sldImg"/>
          </p:nvPr>
        </p:nvSpPr>
        <p:spPr>
          <a:ln/>
        </p:spPr>
      </p:sp>
      <p:sp>
        <p:nvSpPr>
          <p:cNvPr id="77826" name="Rectangle 3">
            <a:extLst>
              <a:ext uri="{FF2B5EF4-FFF2-40B4-BE49-F238E27FC236}">
                <a16:creationId xmlns:a16="http://schemas.microsoft.com/office/drawing/2014/main" id="{47986CDC-10F0-FB41-86B8-7928BF483C4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EFF7D47A-1212-1A4C-8CC4-328B5041DF92}"/>
              </a:ext>
            </a:extLst>
          </p:cNvPr>
          <p:cNvSpPr>
            <a:spLocks noRot="1" noChangeArrowheads="1" noTextEdit="1"/>
          </p:cNvSpPr>
          <p:nvPr>
            <p:ph type="sldImg"/>
          </p:nvPr>
        </p:nvSpPr>
        <p:spPr>
          <a:ln/>
        </p:spPr>
      </p:sp>
      <p:sp>
        <p:nvSpPr>
          <p:cNvPr id="79874" name="Rectangle 3">
            <a:extLst>
              <a:ext uri="{FF2B5EF4-FFF2-40B4-BE49-F238E27FC236}">
                <a16:creationId xmlns:a16="http://schemas.microsoft.com/office/drawing/2014/main" id="{D1A0259E-EFD5-2A44-BC83-A5A8E2D6B2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2BD6E88C-56FE-0144-88FA-6192C8ABF9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25A7F188-8404-A842-81B8-F7E67EA46F7A}"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48</a:t>
            </a:fld>
            <a:endParaRPr lang="en-US" altLang="en-US">
              <a:latin typeface="Times New Roman" panose="02020603050405020304" pitchFamily="18" charset="0"/>
              <a:ea typeface="MS PGothic" panose="020B0600070205080204" pitchFamily="34" charset="-128"/>
            </a:endParaRPr>
          </a:p>
        </p:txBody>
      </p:sp>
      <p:sp>
        <p:nvSpPr>
          <p:cNvPr id="81922" name="Rectangle 2">
            <a:extLst>
              <a:ext uri="{FF2B5EF4-FFF2-40B4-BE49-F238E27FC236}">
                <a16:creationId xmlns:a16="http://schemas.microsoft.com/office/drawing/2014/main" id="{C2DB0AA8-46CD-3947-8377-1F1ED73479B7}"/>
              </a:ext>
            </a:extLst>
          </p:cNvPr>
          <p:cNvSpPr>
            <a:spLocks noRot="1" noChangeArrowheads="1" noTextEdit="1"/>
          </p:cNvSpPr>
          <p:nvPr>
            <p:ph type="sldImg"/>
          </p:nvPr>
        </p:nvSpPr>
        <p:spPr>
          <a:ln/>
        </p:spPr>
      </p:sp>
      <p:sp>
        <p:nvSpPr>
          <p:cNvPr id="81923" name="Rectangle 3">
            <a:extLst>
              <a:ext uri="{FF2B5EF4-FFF2-40B4-BE49-F238E27FC236}">
                <a16:creationId xmlns:a16="http://schemas.microsoft.com/office/drawing/2014/main" id="{8C0A9F53-F97A-434C-BCB9-E306AE4898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C1E97D74-E350-7247-9084-0BB942F91D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EC35098-EE6A-E04C-9C01-9BE456C59405}"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49</a:t>
            </a:fld>
            <a:endParaRPr lang="en-US" altLang="en-US">
              <a:latin typeface="Times New Roman" panose="02020603050405020304" pitchFamily="18" charset="0"/>
              <a:ea typeface="MS PGothic" panose="020B0600070205080204" pitchFamily="34" charset="-128"/>
            </a:endParaRPr>
          </a:p>
        </p:txBody>
      </p:sp>
      <p:sp>
        <p:nvSpPr>
          <p:cNvPr id="83970" name="Rectangle 2">
            <a:extLst>
              <a:ext uri="{FF2B5EF4-FFF2-40B4-BE49-F238E27FC236}">
                <a16:creationId xmlns:a16="http://schemas.microsoft.com/office/drawing/2014/main" id="{8C987985-4955-9447-BF15-42B1E041A877}"/>
              </a:ext>
            </a:extLst>
          </p:cNvPr>
          <p:cNvSpPr>
            <a:spLocks noRot="1" noChangeArrowheads="1" noTextEdit="1"/>
          </p:cNvSpPr>
          <p:nvPr>
            <p:ph type="sldImg"/>
          </p:nvPr>
        </p:nvSpPr>
        <p:spPr>
          <a:ln/>
        </p:spPr>
      </p:sp>
      <p:sp>
        <p:nvSpPr>
          <p:cNvPr id="83971" name="Rectangle 3">
            <a:extLst>
              <a:ext uri="{FF2B5EF4-FFF2-40B4-BE49-F238E27FC236}">
                <a16:creationId xmlns:a16="http://schemas.microsoft.com/office/drawing/2014/main" id="{26CA82AA-BC2E-884C-8949-566241615F5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685800" y="4400549"/>
            <a:ext cx="5486400" cy="3815987"/>
          </a:xfrm>
        </p:spPr>
        <p:txBody>
          <a:bodyPr/>
          <a:lstStyle/>
          <a:p>
            <a:r>
              <a:rPr lang="en-US" sz="1100" dirty="0"/>
              <a:t>Amazon EBS enables you to create individual storage volumes and attach them to an Amazon EC2 instance. Amazon EBS offers block-level storage, where its volumes are automatically replicated within its Availability Zone. Amazon EBS is designed to provide durable, detachable, block-level storage (which is like an external hard drive) for your Amazon EC2 instances. Because they are directly attached to the instances, they can provide low latency between where the data is stored and where it might be used on the instance. </a:t>
            </a:r>
          </a:p>
          <a:p>
            <a:r>
              <a:rPr lang="en-US" sz="1100" dirty="0"/>
              <a:t> </a:t>
            </a:r>
          </a:p>
          <a:p>
            <a:r>
              <a:rPr lang="en-US" sz="1100" dirty="0"/>
              <a:t>For this reason, they can be used to run a database with an Amazon EC2 instance. Amazon EBS volumes are included as part of the backup of your instances into Amazon Machine Images (or AMIs). AMIs are stored in Amazon S3 and can be reused to create new Amazon EC2 instances later.</a:t>
            </a:r>
          </a:p>
          <a:p>
            <a:endParaRPr lang="en-US" sz="1100" dirty="0"/>
          </a:p>
          <a:p>
            <a:r>
              <a:rPr lang="en-US" sz="1100" dirty="0"/>
              <a:t>A backup of an Amazon EBS volume is called a </a:t>
            </a:r>
            <a:r>
              <a:rPr lang="en-US" sz="1100" i="1" dirty="0"/>
              <a:t>snapshot</a:t>
            </a:r>
            <a:r>
              <a:rPr lang="en-US" sz="1100" dirty="0"/>
              <a:t>. The first snapshot is called the </a:t>
            </a:r>
            <a:r>
              <a:rPr lang="en-US" sz="1100" i="1" dirty="0"/>
              <a:t>baseline snapshot</a:t>
            </a:r>
            <a:r>
              <a:rPr lang="en-US" sz="1100" dirty="0"/>
              <a:t>. Any other snapshot after the baseline captures only what is different from the previous snapshot. </a:t>
            </a:r>
          </a:p>
          <a:p>
            <a:r>
              <a:rPr lang="en-US" sz="1100" dirty="0"/>
              <a:t> </a:t>
            </a:r>
          </a:p>
          <a:p>
            <a:r>
              <a:rPr lang="en-US" sz="1100" dirty="0"/>
              <a:t>Amazon EBS volumes uses include: </a:t>
            </a:r>
          </a:p>
          <a:p>
            <a:pPr marL="171450" lvl="0" indent="-171450">
              <a:buFont typeface="Arial" panose="020B0604020202020204" pitchFamily="34" charset="0"/>
              <a:buChar char="•"/>
            </a:pPr>
            <a:r>
              <a:rPr lang="en-US" sz="1100" dirty="0"/>
              <a:t>Boot volumes and storage for Amazon EC2 instances</a:t>
            </a:r>
          </a:p>
          <a:p>
            <a:pPr marL="171450" lvl="0" indent="-171450">
              <a:buFont typeface="Arial" panose="020B0604020202020204" pitchFamily="34" charset="0"/>
              <a:buChar char="•"/>
            </a:pPr>
            <a:r>
              <a:rPr lang="en-US" sz="1100" dirty="0"/>
              <a:t>Data storage with a file system</a:t>
            </a:r>
          </a:p>
          <a:p>
            <a:pPr marL="171450" lvl="0" indent="-171450">
              <a:buFont typeface="Arial" panose="020B0604020202020204" pitchFamily="34" charset="0"/>
              <a:buChar char="•"/>
            </a:pPr>
            <a:r>
              <a:rPr lang="en-US" sz="1100" dirty="0"/>
              <a:t>Database hosts</a:t>
            </a:r>
          </a:p>
          <a:p>
            <a:pPr marL="171450" lvl="0" indent="-171450">
              <a:buFont typeface="Arial" panose="020B0604020202020204" pitchFamily="34" charset="0"/>
              <a:buChar char="•"/>
            </a:pPr>
            <a:r>
              <a:rPr lang="en-US" sz="1100" dirty="0"/>
              <a:t>Enterprise applications</a:t>
            </a:r>
          </a:p>
          <a:p>
            <a:endParaRPr lang="en-US" sz="1100" dirty="0"/>
          </a:p>
          <a:p>
            <a:endParaRPr lang="en-US" sz="1100" dirty="0"/>
          </a:p>
          <a:p>
            <a:endParaRPr lang="en-US" sz="1100" dirty="0"/>
          </a:p>
          <a:p>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4112091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a:xfrm>
            <a:off x="546100" y="4343400"/>
            <a:ext cx="5626100" cy="4114800"/>
          </a:xfrm>
        </p:spPr>
        <p:txBody>
          <a:bodyPr/>
          <a:lstStyle/>
          <a:p>
            <a:r>
              <a:rPr lang="en-US" sz="1100" kern="1200" baseline="0" dirty="0">
                <a:solidFill>
                  <a:schemeClr val="tx1"/>
                </a:solidFill>
                <a:effectLst/>
                <a:ea typeface="+mn-ea"/>
                <a:cs typeface="+mn-cs"/>
              </a:rPr>
              <a:t>As mentioned previously an</a:t>
            </a:r>
            <a:r>
              <a:rPr lang="en-US" sz="1100" b="1" kern="1200" baseline="0" dirty="0">
                <a:solidFill>
                  <a:schemeClr val="tx1"/>
                </a:solidFill>
                <a:effectLst/>
                <a:ea typeface="+mn-ea"/>
                <a:cs typeface="+mn-cs"/>
              </a:rPr>
              <a:t> Amazon EBS volume </a:t>
            </a:r>
            <a:r>
              <a:rPr lang="en-US" sz="1100" kern="1200" baseline="0" dirty="0">
                <a:solidFill>
                  <a:schemeClr val="tx1"/>
                </a:solidFill>
                <a:effectLst/>
                <a:ea typeface="+mn-ea"/>
                <a:cs typeface="+mn-cs"/>
              </a:rPr>
              <a:t>is a durable, block-level storage device that you can attach to a single EC2 instance. You can use Amazon EBS volumes as primary storage for data that requires frequent updates, such as the system drive for an instance or storage for a database application. You can also use them for throughput-intensive applications that perform continuous disk scans. Amazon EBS volumes persist independently from the running life of an EC2 instance.</a:t>
            </a:r>
          </a:p>
          <a:p>
            <a:endParaRPr lang="en-US" sz="1100" dirty="0"/>
          </a:p>
          <a:p>
            <a:r>
              <a:rPr lang="en-US" sz="1100" dirty="0"/>
              <a:t>Use cases for EBS vary by the storage type used and whether you are using General Purpose of Provisioned IOPS.</a:t>
            </a:r>
          </a:p>
          <a:p>
            <a:endParaRPr lang="en-US" sz="1100" kern="1200" baseline="0" dirty="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1EA7F1A2-5060-EB4F-9F22-761CA91F164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67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a:extLst>
              <a:ext uri="{FF2B5EF4-FFF2-40B4-BE49-F238E27FC236}">
                <a16:creationId xmlns:a16="http://schemas.microsoft.com/office/drawing/2014/main" id="{8AEC7839-8283-4248-B16D-E069951DBD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D8483AA-DF27-964F-9569-C901FC634510}"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53</a:t>
            </a:fld>
            <a:endParaRPr lang="en-US" altLang="en-US">
              <a:latin typeface="Times New Roman" panose="02020603050405020304" pitchFamily="18" charset="0"/>
              <a:ea typeface="MS PGothic" panose="020B0600070205080204" pitchFamily="34" charset="-128"/>
            </a:endParaRPr>
          </a:p>
        </p:txBody>
      </p:sp>
      <p:sp>
        <p:nvSpPr>
          <p:cNvPr id="87042" name="Rectangle 2">
            <a:extLst>
              <a:ext uri="{FF2B5EF4-FFF2-40B4-BE49-F238E27FC236}">
                <a16:creationId xmlns:a16="http://schemas.microsoft.com/office/drawing/2014/main" id="{53703D1C-3717-4A40-8F80-0A43BF337557}"/>
              </a:ext>
            </a:extLst>
          </p:cNvPr>
          <p:cNvSpPr>
            <a:spLocks noRot="1" noChangeArrowheads="1" noTextEdit="1"/>
          </p:cNvSpPr>
          <p:nvPr>
            <p:ph type="sldImg"/>
          </p:nvPr>
        </p:nvSpPr>
        <p:spPr>
          <a:ln/>
        </p:spPr>
      </p:sp>
      <p:sp>
        <p:nvSpPr>
          <p:cNvPr id="87043" name="Rectangle 3">
            <a:extLst>
              <a:ext uri="{FF2B5EF4-FFF2-40B4-BE49-F238E27FC236}">
                <a16:creationId xmlns:a16="http://schemas.microsoft.com/office/drawing/2014/main" id="{61F3E777-4624-ED4B-9E46-710DBAF7C2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1A959888-077E-6247-8274-4525F8147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01B4645-BD77-FD41-A40E-FFBD4F63A11B}"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54</a:t>
            </a:fld>
            <a:endParaRPr lang="en-US" altLang="en-US">
              <a:latin typeface="Times New Roman" panose="02020603050405020304" pitchFamily="18" charset="0"/>
              <a:ea typeface="MS PGothic" panose="020B0600070205080204" pitchFamily="34" charset="-128"/>
            </a:endParaRPr>
          </a:p>
        </p:txBody>
      </p:sp>
      <p:sp>
        <p:nvSpPr>
          <p:cNvPr id="89090" name="Rectangle 2">
            <a:extLst>
              <a:ext uri="{FF2B5EF4-FFF2-40B4-BE49-F238E27FC236}">
                <a16:creationId xmlns:a16="http://schemas.microsoft.com/office/drawing/2014/main" id="{12DB8CB3-ADB0-324E-A6EB-D51D9BA75D08}"/>
              </a:ext>
            </a:extLst>
          </p:cNvPr>
          <p:cNvSpPr>
            <a:spLocks noRot="1" noChangeArrowheads="1" noTextEdit="1"/>
          </p:cNvSpPr>
          <p:nvPr>
            <p:ph type="sldImg"/>
          </p:nvPr>
        </p:nvSpPr>
        <p:spPr>
          <a:ln/>
        </p:spPr>
      </p:sp>
      <p:sp>
        <p:nvSpPr>
          <p:cNvPr id="89091" name="Rectangle 3">
            <a:extLst>
              <a:ext uri="{FF2B5EF4-FFF2-40B4-BE49-F238E27FC236}">
                <a16:creationId xmlns:a16="http://schemas.microsoft.com/office/drawing/2014/main" id="{F619519E-4B1A-CC49-9856-F5161272A4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a:extLst>
              <a:ext uri="{FF2B5EF4-FFF2-40B4-BE49-F238E27FC236}">
                <a16:creationId xmlns:a16="http://schemas.microsoft.com/office/drawing/2014/main" id="{F2FD7F6C-FB6D-B042-836C-ED5D58DD4E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51EF7466-E516-5A4B-9FE1-999907696548}"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55</a:t>
            </a:fld>
            <a:endParaRPr lang="en-US" altLang="en-US">
              <a:latin typeface="Times New Roman" panose="02020603050405020304" pitchFamily="18" charset="0"/>
              <a:ea typeface="MS PGothic" panose="020B0600070205080204" pitchFamily="34" charset="-128"/>
            </a:endParaRPr>
          </a:p>
        </p:txBody>
      </p:sp>
      <p:sp>
        <p:nvSpPr>
          <p:cNvPr id="91138" name="Rectangle 2">
            <a:extLst>
              <a:ext uri="{FF2B5EF4-FFF2-40B4-BE49-F238E27FC236}">
                <a16:creationId xmlns:a16="http://schemas.microsoft.com/office/drawing/2014/main" id="{2AC9F779-679E-8D47-BF7D-365B36DDAFA8}"/>
              </a:ext>
            </a:extLst>
          </p:cNvPr>
          <p:cNvSpPr>
            <a:spLocks noRot="1" noChangeArrowheads="1" noTextEdit="1"/>
          </p:cNvSpPr>
          <p:nvPr>
            <p:ph type="sldImg"/>
          </p:nvPr>
        </p:nvSpPr>
        <p:spPr>
          <a:ln/>
        </p:spPr>
      </p:sp>
      <p:sp>
        <p:nvSpPr>
          <p:cNvPr id="91139" name="Rectangle 3">
            <a:extLst>
              <a:ext uri="{FF2B5EF4-FFF2-40B4-BE49-F238E27FC236}">
                <a16:creationId xmlns:a16="http://schemas.microsoft.com/office/drawing/2014/main" id="{833E9BCA-AFC5-0347-905A-4E41065117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B5F05917-3A6C-4344-8B36-62E02C1813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5352C0-8E07-9249-AFDA-7B05E2BA2754}"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58</a:t>
            </a:fld>
            <a:endParaRPr lang="en-US" altLang="en-US">
              <a:latin typeface="Times New Roman" panose="02020603050405020304" pitchFamily="18" charset="0"/>
              <a:ea typeface="MS PGothic" panose="020B0600070205080204" pitchFamily="34" charset="-128"/>
            </a:endParaRPr>
          </a:p>
        </p:txBody>
      </p:sp>
      <p:sp>
        <p:nvSpPr>
          <p:cNvPr id="95234" name="Rectangle 2">
            <a:extLst>
              <a:ext uri="{FF2B5EF4-FFF2-40B4-BE49-F238E27FC236}">
                <a16:creationId xmlns:a16="http://schemas.microsoft.com/office/drawing/2014/main" id="{08194CE4-8C7C-6648-B78A-A3EC7CFFA96F}"/>
              </a:ext>
            </a:extLst>
          </p:cNvPr>
          <p:cNvSpPr>
            <a:spLocks noRot="1" noChangeArrowheads="1" noTextEdit="1"/>
          </p:cNvSpPr>
          <p:nvPr>
            <p:ph type="sldImg"/>
          </p:nvPr>
        </p:nvSpPr>
        <p:spPr>
          <a:ln/>
        </p:spPr>
      </p:sp>
      <p:sp>
        <p:nvSpPr>
          <p:cNvPr id="95235" name="Rectangle 3">
            <a:extLst>
              <a:ext uri="{FF2B5EF4-FFF2-40B4-BE49-F238E27FC236}">
                <a16:creationId xmlns:a16="http://schemas.microsoft.com/office/drawing/2014/main" id="{B258B4EE-9773-E644-A63D-EE37992042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1D4FE936-F715-FE4B-8EE6-68F318E687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9FEB4F54-E999-B142-84DB-D80B6ED44A7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a:t>
            </a:fld>
            <a:endParaRPr lang="en-US" altLang="en-US">
              <a:latin typeface="Times New Roman" panose="02020603050405020304" pitchFamily="18" charset="0"/>
              <a:ea typeface="MS PGothic" panose="020B0600070205080204" pitchFamily="34" charset="-128"/>
            </a:endParaRPr>
          </a:p>
        </p:txBody>
      </p:sp>
      <p:sp>
        <p:nvSpPr>
          <p:cNvPr id="19458" name="Rectangle 2">
            <a:extLst>
              <a:ext uri="{FF2B5EF4-FFF2-40B4-BE49-F238E27FC236}">
                <a16:creationId xmlns:a16="http://schemas.microsoft.com/office/drawing/2014/main" id="{273EEAC0-79B8-8F45-821D-6B2A31F15C00}"/>
              </a:ext>
            </a:extLst>
          </p:cNvPr>
          <p:cNvSpPr>
            <a:spLocks noRot="1" noChangeArrowheads="1" noTextEdit="1"/>
          </p:cNvSpPr>
          <p:nvPr>
            <p:ph type="sldImg"/>
          </p:nvPr>
        </p:nvSpPr>
        <p:spPr>
          <a:ln/>
        </p:spPr>
      </p:sp>
      <p:sp>
        <p:nvSpPr>
          <p:cNvPr id="19459" name="Rectangle 3">
            <a:extLst>
              <a:ext uri="{FF2B5EF4-FFF2-40B4-BE49-F238E27FC236}">
                <a16:creationId xmlns:a16="http://schemas.microsoft.com/office/drawing/2014/main" id="{A089FEEA-E408-6443-9C0A-3B9FC10EC4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a:extLst>
              <a:ext uri="{FF2B5EF4-FFF2-40B4-BE49-F238E27FC236}">
                <a16:creationId xmlns:a16="http://schemas.microsoft.com/office/drawing/2014/main" id="{79C27AAE-7B5C-7B40-AB46-EEFF114BB53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6AF7E234-5E57-ED49-934B-87551638444E}"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59</a:t>
            </a:fld>
            <a:endParaRPr lang="en-US" altLang="en-US">
              <a:latin typeface="Times New Roman" panose="02020603050405020304" pitchFamily="18" charset="0"/>
              <a:ea typeface="MS PGothic" panose="020B0600070205080204" pitchFamily="34" charset="-128"/>
            </a:endParaRPr>
          </a:p>
        </p:txBody>
      </p:sp>
      <p:sp>
        <p:nvSpPr>
          <p:cNvPr id="97282" name="Rectangle 2">
            <a:extLst>
              <a:ext uri="{FF2B5EF4-FFF2-40B4-BE49-F238E27FC236}">
                <a16:creationId xmlns:a16="http://schemas.microsoft.com/office/drawing/2014/main" id="{459F540D-088E-5F46-8DD9-B326C37773B7}"/>
              </a:ext>
            </a:extLst>
          </p:cNvPr>
          <p:cNvSpPr>
            <a:spLocks noRot="1" noChangeArrowheads="1" noTextEdit="1"/>
          </p:cNvSpPr>
          <p:nvPr>
            <p:ph type="sldImg"/>
          </p:nvPr>
        </p:nvSpPr>
        <p:spPr>
          <a:ln/>
        </p:spPr>
      </p:sp>
      <p:sp>
        <p:nvSpPr>
          <p:cNvPr id="97283" name="Rectangle 3">
            <a:extLst>
              <a:ext uri="{FF2B5EF4-FFF2-40B4-BE49-F238E27FC236}">
                <a16:creationId xmlns:a16="http://schemas.microsoft.com/office/drawing/2014/main" id="{C64095DA-FCD1-504C-86C7-FF925DA50F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3B7BA01F-EC67-5344-8E3C-F8A48F1832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96D8C99-1F64-7D4B-862F-06B2E86CEAFA}"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60</a:t>
            </a:fld>
            <a:endParaRPr lang="en-US" altLang="en-US">
              <a:latin typeface="Times New Roman" panose="02020603050405020304" pitchFamily="18" charset="0"/>
              <a:ea typeface="MS PGothic" panose="020B0600070205080204" pitchFamily="34" charset="-128"/>
            </a:endParaRPr>
          </a:p>
        </p:txBody>
      </p:sp>
      <p:sp>
        <p:nvSpPr>
          <p:cNvPr id="99330" name="Rectangle 2">
            <a:extLst>
              <a:ext uri="{FF2B5EF4-FFF2-40B4-BE49-F238E27FC236}">
                <a16:creationId xmlns:a16="http://schemas.microsoft.com/office/drawing/2014/main" id="{B184706E-CB05-2C4A-BFE1-0073E0910606}"/>
              </a:ext>
            </a:extLst>
          </p:cNvPr>
          <p:cNvSpPr>
            <a:spLocks noRot="1" noChangeArrowheads="1" noTextEdit="1"/>
          </p:cNvSpPr>
          <p:nvPr>
            <p:ph type="sldImg"/>
          </p:nvPr>
        </p:nvSpPr>
        <p:spPr>
          <a:ln/>
        </p:spPr>
      </p:sp>
      <p:sp>
        <p:nvSpPr>
          <p:cNvPr id="99331" name="Rectangle 3">
            <a:extLst>
              <a:ext uri="{FF2B5EF4-FFF2-40B4-BE49-F238E27FC236}">
                <a16:creationId xmlns:a16="http://schemas.microsoft.com/office/drawing/2014/main" id="{91D02156-1B1E-2F44-8BF1-6B640F9B3F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a:extLst>
              <a:ext uri="{FF2B5EF4-FFF2-40B4-BE49-F238E27FC236}">
                <a16:creationId xmlns:a16="http://schemas.microsoft.com/office/drawing/2014/main" id="{DED23FF9-2594-0348-9080-B7198ED974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D722B07-2050-554D-B7CB-262158CB65A4}"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62</a:t>
            </a:fld>
            <a:endParaRPr lang="en-US" altLang="en-US">
              <a:latin typeface="Times New Roman" panose="02020603050405020304" pitchFamily="18" charset="0"/>
              <a:ea typeface="MS PGothic" panose="020B0600070205080204" pitchFamily="34" charset="-128"/>
            </a:endParaRPr>
          </a:p>
        </p:txBody>
      </p:sp>
      <p:sp>
        <p:nvSpPr>
          <p:cNvPr id="102402" name="Rectangle 2">
            <a:extLst>
              <a:ext uri="{FF2B5EF4-FFF2-40B4-BE49-F238E27FC236}">
                <a16:creationId xmlns:a16="http://schemas.microsoft.com/office/drawing/2014/main" id="{3B21DACF-224D-0645-8493-8B61A5404B6A}"/>
              </a:ext>
            </a:extLst>
          </p:cNvPr>
          <p:cNvSpPr>
            <a:spLocks noRot="1" noChangeArrowheads="1" noTextEdit="1"/>
          </p:cNvSpPr>
          <p:nvPr>
            <p:ph type="sldImg"/>
          </p:nvPr>
        </p:nvSpPr>
        <p:spPr>
          <a:ln/>
        </p:spPr>
      </p:sp>
      <p:sp>
        <p:nvSpPr>
          <p:cNvPr id="102403" name="Rectangle 3">
            <a:extLst>
              <a:ext uri="{FF2B5EF4-FFF2-40B4-BE49-F238E27FC236}">
                <a16:creationId xmlns:a16="http://schemas.microsoft.com/office/drawing/2014/main" id="{8897CDC0-F0D6-5F46-8290-0CC5475CF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152DAE08-E305-3041-A2B2-81DB0FD47235}"/>
              </a:ext>
            </a:extLst>
          </p:cNvPr>
          <p:cNvSpPr>
            <a:spLocks noChangeArrowheads="1" noTextEdit="1"/>
          </p:cNvSpPr>
          <p:nvPr>
            <p:ph type="sldImg"/>
          </p:nvPr>
        </p:nvSpPr>
        <p:spPr>
          <a:ln/>
        </p:spPr>
      </p:sp>
      <p:sp>
        <p:nvSpPr>
          <p:cNvPr id="112642" name="Rectangle 3">
            <a:extLst>
              <a:ext uri="{FF2B5EF4-FFF2-40B4-BE49-F238E27FC236}">
                <a16:creationId xmlns:a16="http://schemas.microsoft.com/office/drawing/2014/main" id="{DC92CDE4-4BF9-624F-A484-931FEE89C1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6B9D59B1-2642-F04A-9534-D2B06FFEC461}"/>
              </a:ext>
            </a:extLst>
          </p:cNvPr>
          <p:cNvSpPr>
            <a:spLocks noChangeArrowheads="1" noTextEdit="1"/>
          </p:cNvSpPr>
          <p:nvPr>
            <p:ph type="sldImg"/>
          </p:nvPr>
        </p:nvSpPr>
        <p:spPr>
          <a:ln/>
        </p:spPr>
      </p:sp>
      <p:sp>
        <p:nvSpPr>
          <p:cNvPr id="114690" name="Rectangle 3">
            <a:extLst>
              <a:ext uri="{FF2B5EF4-FFF2-40B4-BE49-F238E27FC236}">
                <a16:creationId xmlns:a16="http://schemas.microsoft.com/office/drawing/2014/main" id="{AE3D60FA-22E2-EC4E-AEFC-9B400083DA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a:extLst>
              <a:ext uri="{FF2B5EF4-FFF2-40B4-BE49-F238E27FC236}">
                <a16:creationId xmlns:a16="http://schemas.microsoft.com/office/drawing/2014/main" id="{2A4A8051-2EF1-A54A-943A-C6EEA27506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96F9E90-D730-8E46-8890-912562E8C799}"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74</a:t>
            </a:fld>
            <a:endParaRPr lang="en-US" altLang="en-US">
              <a:latin typeface="Times New Roman" panose="02020603050405020304" pitchFamily="18" charset="0"/>
              <a:ea typeface="MS PGothic" panose="020B0600070205080204" pitchFamily="34" charset="-128"/>
            </a:endParaRPr>
          </a:p>
        </p:txBody>
      </p:sp>
      <p:sp>
        <p:nvSpPr>
          <p:cNvPr id="116738" name="Rectangle 2">
            <a:extLst>
              <a:ext uri="{FF2B5EF4-FFF2-40B4-BE49-F238E27FC236}">
                <a16:creationId xmlns:a16="http://schemas.microsoft.com/office/drawing/2014/main" id="{01C5E9E1-3F72-9846-A312-1E0C900D49C4}"/>
              </a:ext>
            </a:extLst>
          </p:cNvPr>
          <p:cNvSpPr>
            <a:spLocks noRot="1" noChangeArrowheads="1" noTextEdit="1"/>
          </p:cNvSpPr>
          <p:nvPr>
            <p:ph type="sldImg"/>
          </p:nvPr>
        </p:nvSpPr>
        <p:spPr>
          <a:ln/>
        </p:spPr>
      </p:sp>
      <p:sp>
        <p:nvSpPr>
          <p:cNvPr id="116739" name="Rectangle 3">
            <a:extLst>
              <a:ext uri="{FF2B5EF4-FFF2-40B4-BE49-F238E27FC236}">
                <a16:creationId xmlns:a16="http://schemas.microsoft.com/office/drawing/2014/main" id="{B0810709-79A2-8847-A716-D49D243B6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a:extLst>
              <a:ext uri="{FF2B5EF4-FFF2-40B4-BE49-F238E27FC236}">
                <a16:creationId xmlns:a16="http://schemas.microsoft.com/office/drawing/2014/main" id="{8D85BD2F-8F88-9B4E-BD71-BB6B583976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B82BD979-306A-424B-B375-C16200AB5E9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75</a:t>
            </a:fld>
            <a:endParaRPr lang="en-US" altLang="en-US">
              <a:latin typeface="Times New Roman" panose="02020603050405020304" pitchFamily="18" charset="0"/>
              <a:ea typeface="MS PGothic" panose="020B0600070205080204" pitchFamily="34" charset="-128"/>
            </a:endParaRPr>
          </a:p>
        </p:txBody>
      </p:sp>
      <p:sp>
        <p:nvSpPr>
          <p:cNvPr id="118786" name="Rectangle 2">
            <a:extLst>
              <a:ext uri="{FF2B5EF4-FFF2-40B4-BE49-F238E27FC236}">
                <a16:creationId xmlns:a16="http://schemas.microsoft.com/office/drawing/2014/main" id="{9311972E-EC8B-F644-A2C0-C7F090986549}"/>
              </a:ext>
            </a:extLst>
          </p:cNvPr>
          <p:cNvSpPr>
            <a:spLocks noRot="1" noChangeArrowheads="1" noTextEdit="1"/>
          </p:cNvSpPr>
          <p:nvPr>
            <p:ph type="sldImg"/>
          </p:nvPr>
        </p:nvSpPr>
        <p:spPr>
          <a:ln/>
        </p:spPr>
      </p:sp>
      <p:sp>
        <p:nvSpPr>
          <p:cNvPr id="118787" name="Rectangle 3">
            <a:extLst>
              <a:ext uri="{FF2B5EF4-FFF2-40B4-BE49-F238E27FC236}">
                <a16:creationId xmlns:a16="http://schemas.microsoft.com/office/drawing/2014/main" id="{F1BA527F-42E0-664E-96F7-A59D6357C60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a:extLst>
              <a:ext uri="{FF2B5EF4-FFF2-40B4-BE49-F238E27FC236}">
                <a16:creationId xmlns:a16="http://schemas.microsoft.com/office/drawing/2014/main" id="{FF69BF62-CAE1-904E-BB68-6A30925664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C190B7-E95A-664F-A958-3421E5A4CA57}"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78</a:t>
            </a:fld>
            <a:endParaRPr lang="en-US" altLang="en-US">
              <a:latin typeface="Times New Roman" panose="02020603050405020304" pitchFamily="18" charset="0"/>
              <a:ea typeface="MS PGothic" panose="020B0600070205080204" pitchFamily="34" charset="-128"/>
            </a:endParaRPr>
          </a:p>
        </p:txBody>
      </p:sp>
      <p:sp>
        <p:nvSpPr>
          <p:cNvPr id="120834" name="Rectangle 2">
            <a:extLst>
              <a:ext uri="{FF2B5EF4-FFF2-40B4-BE49-F238E27FC236}">
                <a16:creationId xmlns:a16="http://schemas.microsoft.com/office/drawing/2014/main" id="{5C0DEF19-84F0-384B-BAE2-A0F607B35A79}"/>
              </a:ext>
            </a:extLst>
          </p:cNvPr>
          <p:cNvSpPr>
            <a:spLocks noRot="1" noChangeArrowheads="1" noTextEdit="1"/>
          </p:cNvSpPr>
          <p:nvPr>
            <p:ph type="sldImg"/>
          </p:nvPr>
        </p:nvSpPr>
        <p:spPr>
          <a:ln/>
        </p:spPr>
      </p:sp>
      <p:sp>
        <p:nvSpPr>
          <p:cNvPr id="120835" name="Rectangle 3">
            <a:extLst>
              <a:ext uri="{FF2B5EF4-FFF2-40B4-BE49-F238E27FC236}">
                <a16:creationId xmlns:a16="http://schemas.microsoft.com/office/drawing/2014/main" id="{3831224F-A693-B147-A46D-17D0DE8FCF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7">
            <a:extLst>
              <a:ext uri="{FF2B5EF4-FFF2-40B4-BE49-F238E27FC236}">
                <a16:creationId xmlns:a16="http://schemas.microsoft.com/office/drawing/2014/main" id="{584EBEB6-BF01-D949-B47E-8396D95780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1DBC8F8-EACE-2E43-8838-238E44F9E38B}"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79</a:t>
            </a:fld>
            <a:endParaRPr lang="en-US" altLang="en-US">
              <a:latin typeface="Times New Roman" panose="02020603050405020304" pitchFamily="18" charset="0"/>
              <a:ea typeface="MS PGothic" panose="020B0600070205080204" pitchFamily="34" charset="-128"/>
            </a:endParaRPr>
          </a:p>
        </p:txBody>
      </p:sp>
      <p:sp>
        <p:nvSpPr>
          <p:cNvPr id="124930" name="Rectangle 2">
            <a:extLst>
              <a:ext uri="{FF2B5EF4-FFF2-40B4-BE49-F238E27FC236}">
                <a16:creationId xmlns:a16="http://schemas.microsoft.com/office/drawing/2014/main" id="{C2A8DCFA-3F4B-7644-B3EE-9C2C6DAEEA68}"/>
              </a:ext>
            </a:extLst>
          </p:cNvPr>
          <p:cNvSpPr>
            <a:spLocks noRot="1" noChangeArrowheads="1" noTextEdit="1"/>
          </p:cNvSpPr>
          <p:nvPr>
            <p:ph type="sldImg"/>
          </p:nvPr>
        </p:nvSpPr>
        <p:spPr>
          <a:ln/>
        </p:spPr>
      </p:sp>
      <p:sp>
        <p:nvSpPr>
          <p:cNvPr id="124931" name="Rectangle 3">
            <a:extLst>
              <a:ext uri="{FF2B5EF4-FFF2-40B4-BE49-F238E27FC236}">
                <a16:creationId xmlns:a16="http://schemas.microsoft.com/office/drawing/2014/main" id="{0CE7FD07-E060-B046-B8DD-B79B408C2F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7">
            <a:extLst>
              <a:ext uri="{FF2B5EF4-FFF2-40B4-BE49-F238E27FC236}">
                <a16:creationId xmlns:a16="http://schemas.microsoft.com/office/drawing/2014/main" id="{50F1AFA8-9F08-2041-A008-2203C5131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DB72B75-BEF2-5742-B9B7-1A746A2FD7CC}"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80</a:t>
            </a:fld>
            <a:endParaRPr lang="en-US" altLang="en-US">
              <a:latin typeface="Times New Roman" panose="02020603050405020304" pitchFamily="18" charset="0"/>
              <a:ea typeface="MS PGothic" panose="020B0600070205080204" pitchFamily="34" charset="-128"/>
            </a:endParaRPr>
          </a:p>
        </p:txBody>
      </p:sp>
      <p:sp>
        <p:nvSpPr>
          <p:cNvPr id="126978" name="Rectangle 2">
            <a:extLst>
              <a:ext uri="{FF2B5EF4-FFF2-40B4-BE49-F238E27FC236}">
                <a16:creationId xmlns:a16="http://schemas.microsoft.com/office/drawing/2014/main" id="{DC371375-5884-9946-80AB-AC18C09C8BBC}"/>
              </a:ext>
            </a:extLst>
          </p:cNvPr>
          <p:cNvSpPr>
            <a:spLocks noRot="1" noChangeArrowheads="1" noTextEdit="1"/>
          </p:cNvSpPr>
          <p:nvPr>
            <p:ph type="sldImg"/>
          </p:nvPr>
        </p:nvSpPr>
        <p:spPr>
          <a:ln/>
        </p:spPr>
      </p:sp>
      <p:sp>
        <p:nvSpPr>
          <p:cNvPr id="126979" name="Rectangle 3">
            <a:extLst>
              <a:ext uri="{FF2B5EF4-FFF2-40B4-BE49-F238E27FC236}">
                <a16:creationId xmlns:a16="http://schemas.microsoft.com/office/drawing/2014/main" id="{BE2338A9-126E-6C4C-986C-D08E0FA588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a:extLst>
              <a:ext uri="{FF2B5EF4-FFF2-40B4-BE49-F238E27FC236}">
                <a16:creationId xmlns:a16="http://schemas.microsoft.com/office/drawing/2014/main" id="{668161E9-C73C-044C-8326-102C74B17E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1D11EB2-49CE-C541-BB74-6D4868BE2E94}"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9</a:t>
            </a:fld>
            <a:endParaRPr lang="en-US" altLang="en-US">
              <a:latin typeface="Times New Roman" panose="02020603050405020304" pitchFamily="18" charset="0"/>
              <a:ea typeface="MS PGothic" panose="020B0600070205080204" pitchFamily="34" charset="-128"/>
            </a:endParaRPr>
          </a:p>
        </p:txBody>
      </p:sp>
      <p:sp>
        <p:nvSpPr>
          <p:cNvPr id="21506" name="Rectangle 2">
            <a:extLst>
              <a:ext uri="{FF2B5EF4-FFF2-40B4-BE49-F238E27FC236}">
                <a16:creationId xmlns:a16="http://schemas.microsoft.com/office/drawing/2014/main" id="{2168944F-D3EC-A745-B2F5-529C98C8DA25}"/>
              </a:ext>
            </a:extLst>
          </p:cNvPr>
          <p:cNvSpPr>
            <a:spLocks noRot="1" noChangeArrowheads="1" noTextEdit="1"/>
          </p:cNvSpPr>
          <p:nvPr>
            <p:ph type="sldImg"/>
          </p:nvPr>
        </p:nvSpPr>
        <p:spPr>
          <a:ln/>
        </p:spPr>
      </p:sp>
      <p:sp>
        <p:nvSpPr>
          <p:cNvPr id="21507" name="Rectangle 3">
            <a:extLst>
              <a:ext uri="{FF2B5EF4-FFF2-40B4-BE49-F238E27FC236}">
                <a16:creationId xmlns:a16="http://schemas.microsoft.com/office/drawing/2014/main" id="{7E5BC5A3-0DA0-7745-986E-6EB849EA023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7">
            <a:extLst>
              <a:ext uri="{FF2B5EF4-FFF2-40B4-BE49-F238E27FC236}">
                <a16:creationId xmlns:a16="http://schemas.microsoft.com/office/drawing/2014/main" id="{C893B5B1-F2DF-664D-B6ED-A221BD26F1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ADA5279-0D80-0E45-B59D-3E180E1D603C}"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81</a:t>
            </a:fld>
            <a:endParaRPr lang="en-US" altLang="en-US">
              <a:latin typeface="Times New Roman" panose="02020603050405020304" pitchFamily="18" charset="0"/>
              <a:ea typeface="MS PGothic" panose="020B0600070205080204" pitchFamily="34" charset="-128"/>
            </a:endParaRPr>
          </a:p>
        </p:txBody>
      </p:sp>
      <p:sp>
        <p:nvSpPr>
          <p:cNvPr id="129026" name="Rectangle 2">
            <a:extLst>
              <a:ext uri="{FF2B5EF4-FFF2-40B4-BE49-F238E27FC236}">
                <a16:creationId xmlns:a16="http://schemas.microsoft.com/office/drawing/2014/main" id="{EF77E984-0984-B143-8DC3-AB5CE583EC23}"/>
              </a:ext>
            </a:extLst>
          </p:cNvPr>
          <p:cNvSpPr>
            <a:spLocks noRot="1" noChangeArrowheads="1" noTextEdit="1"/>
          </p:cNvSpPr>
          <p:nvPr>
            <p:ph type="sldImg"/>
          </p:nvPr>
        </p:nvSpPr>
        <p:spPr>
          <a:ln/>
        </p:spPr>
      </p:sp>
      <p:sp>
        <p:nvSpPr>
          <p:cNvPr id="129027" name="Rectangle 3">
            <a:extLst>
              <a:ext uri="{FF2B5EF4-FFF2-40B4-BE49-F238E27FC236}">
                <a16:creationId xmlns:a16="http://schemas.microsoft.com/office/drawing/2014/main" id="{8B0B5DC9-88B9-8D45-BD37-9384D32A2E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529D473B-C646-774A-8740-24486984CDE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7F93910-F6E3-CA44-ADD0-3C455C3A81CD}"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82</a:t>
            </a:fld>
            <a:endParaRPr lang="en-US" altLang="en-US">
              <a:latin typeface="Times New Roman" panose="02020603050405020304" pitchFamily="18" charset="0"/>
              <a:ea typeface="MS PGothic" panose="020B0600070205080204" pitchFamily="34" charset="-128"/>
            </a:endParaRPr>
          </a:p>
        </p:txBody>
      </p:sp>
      <p:sp>
        <p:nvSpPr>
          <p:cNvPr id="107522" name="Rectangle 2">
            <a:extLst>
              <a:ext uri="{FF2B5EF4-FFF2-40B4-BE49-F238E27FC236}">
                <a16:creationId xmlns:a16="http://schemas.microsoft.com/office/drawing/2014/main" id="{6DE4AFE3-E9A2-8B4B-9902-E3A3761F9857}"/>
              </a:ext>
            </a:extLst>
          </p:cNvPr>
          <p:cNvSpPr>
            <a:spLocks noRot="1" noChangeArrowheads="1" noTextEdit="1"/>
          </p:cNvSpPr>
          <p:nvPr>
            <p:ph type="sldImg"/>
          </p:nvPr>
        </p:nvSpPr>
        <p:spPr>
          <a:ln/>
        </p:spPr>
      </p:sp>
      <p:sp>
        <p:nvSpPr>
          <p:cNvPr id="107523" name="Rectangle 3">
            <a:extLst>
              <a:ext uri="{FF2B5EF4-FFF2-40B4-BE49-F238E27FC236}">
                <a16:creationId xmlns:a16="http://schemas.microsoft.com/office/drawing/2014/main" id="{B5974DD4-76DB-8C41-B29B-A5629CBBDC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906225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a:extLst>
              <a:ext uri="{FF2B5EF4-FFF2-40B4-BE49-F238E27FC236}">
                <a16:creationId xmlns:a16="http://schemas.microsoft.com/office/drawing/2014/main" id="{83D27E55-4A92-0B40-9CC3-06930B462E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B6827F6-FB10-E049-8BB4-F7892A6E432B}"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83</a:t>
            </a:fld>
            <a:endParaRPr lang="en-US" altLang="en-US">
              <a:latin typeface="Times New Roman" panose="02020603050405020304" pitchFamily="18" charset="0"/>
              <a:ea typeface="MS PGothic" panose="020B0600070205080204" pitchFamily="34" charset="-128"/>
            </a:endParaRPr>
          </a:p>
        </p:txBody>
      </p:sp>
      <p:sp>
        <p:nvSpPr>
          <p:cNvPr id="109570" name="Rectangle 2">
            <a:extLst>
              <a:ext uri="{FF2B5EF4-FFF2-40B4-BE49-F238E27FC236}">
                <a16:creationId xmlns:a16="http://schemas.microsoft.com/office/drawing/2014/main" id="{A99B77E6-1FE5-FA44-90F4-A3C94049A513}"/>
              </a:ext>
            </a:extLst>
          </p:cNvPr>
          <p:cNvSpPr>
            <a:spLocks noRot="1" noChangeArrowheads="1" noTextEdit="1"/>
          </p:cNvSpPr>
          <p:nvPr>
            <p:ph type="sldImg"/>
          </p:nvPr>
        </p:nvSpPr>
        <p:spPr>
          <a:ln/>
        </p:spPr>
      </p:sp>
      <p:sp>
        <p:nvSpPr>
          <p:cNvPr id="109571" name="Rectangle 3">
            <a:extLst>
              <a:ext uri="{FF2B5EF4-FFF2-40B4-BE49-F238E27FC236}">
                <a16:creationId xmlns:a16="http://schemas.microsoft.com/office/drawing/2014/main" id="{E17E0705-3C9E-1147-A2E4-1123E1FF13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2467040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7">
            <a:extLst>
              <a:ext uri="{FF2B5EF4-FFF2-40B4-BE49-F238E27FC236}">
                <a16:creationId xmlns:a16="http://schemas.microsoft.com/office/drawing/2014/main" id="{E89D87D2-354E-AE4A-A740-6D54CA3E79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F3FF8EF-2912-BF43-8085-78984CBF4D40}"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86</a:t>
            </a:fld>
            <a:endParaRPr lang="en-US" altLang="en-US">
              <a:latin typeface="Times New Roman" panose="02020603050405020304" pitchFamily="18" charset="0"/>
              <a:ea typeface="MS PGothic" panose="020B0600070205080204" pitchFamily="34" charset="-128"/>
            </a:endParaRPr>
          </a:p>
        </p:txBody>
      </p:sp>
      <p:sp>
        <p:nvSpPr>
          <p:cNvPr id="131074" name="Rectangle 2">
            <a:extLst>
              <a:ext uri="{FF2B5EF4-FFF2-40B4-BE49-F238E27FC236}">
                <a16:creationId xmlns:a16="http://schemas.microsoft.com/office/drawing/2014/main" id="{2E84F052-DA7B-A64B-A646-BF3FE41AB728}"/>
              </a:ext>
            </a:extLst>
          </p:cNvPr>
          <p:cNvSpPr>
            <a:spLocks noRot="1" noChangeArrowheads="1" noTextEdit="1"/>
          </p:cNvSpPr>
          <p:nvPr>
            <p:ph type="sldImg"/>
          </p:nvPr>
        </p:nvSpPr>
        <p:spPr>
          <a:ln/>
        </p:spPr>
      </p:sp>
      <p:sp>
        <p:nvSpPr>
          <p:cNvPr id="131075" name="Rectangle 3">
            <a:extLst>
              <a:ext uri="{FF2B5EF4-FFF2-40B4-BE49-F238E27FC236}">
                <a16:creationId xmlns:a16="http://schemas.microsoft.com/office/drawing/2014/main" id="{3512D851-0B68-F043-92E0-91231DDD97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7">
            <a:extLst>
              <a:ext uri="{FF2B5EF4-FFF2-40B4-BE49-F238E27FC236}">
                <a16:creationId xmlns:a16="http://schemas.microsoft.com/office/drawing/2014/main" id="{A60FAE6E-653E-6B4B-B310-8B88F09899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Calibri" panose="020F0502020204030204" pitchFamily="34" charset="0"/>
              </a:defRPr>
            </a:lvl1pPr>
            <a:lvl2pPr marL="742950" indent="-285750" defTabSz="939800">
              <a:defRPr>
                <a:solidFill>
                  <a:schemeClr val="tx1"/>
                </a:solidFill>
                <a:latin typeface="Calibri" panose="020F0502020204030204" pitchFamily="34" charset="0"/>
              </a:defRPr>
            </a:lvl2pPr>
            <a:lvl3pPr marL="1143000" indent="-228600" defTabSz="939800">
              <a:defRPr>
                <a:solidFill>
                  <a:schemeClr val="tx1"/>
                </a:solidFill>
                <a:latin typeface="Calibri" panose="020F0502020204030204" pitchFamily="34" charset="0"/>
              </a:defRPr>
            </a:lvl3pPr>
            <a:lvl4pPr marL="1600200" indent="-228600" defTabSz="939800">
              <a:defRPr>
                <a:solidFill>
                  <a:schemeClr val="tx1"/>
                </a:solidFill>
                <a:latin typeface="Calibri" panose="020F0502020204030204" pitchFamily="34" charset="0"/>
              </a:defRPr>
            </a:lvl4pPr>
            <a:lvl5pPr marL="2057400" indent="-228600" defTabSz="939800">
              <a:defRPr>
                <a:solidFill>
                  <a:schemeClr val="tx1"/>
                </a:solidFill>
                <a:latin typeface="Calibri" panose="020F0502020204030204" pitchFamily="34" charset="0"/>
              </a:defRPr>
            </a:lvl5pPr>
            <a:lvl6pPr marL="2514600" indent="-228600" defTabSz="939800" fontAlgn="base">
              <a:spcBef>
                <a:spcPct val="0"/>
              </a:spcBef>
              <a:spcAft>
                <a:spcPct val="0"/>
              </a:spcAft>
              <a:defRPr>
                <a:solidFill>
                  <a:schemeClr val="tx1"/>
                </a:solidFill>
                <a:latin typeface="Calibri" panose="020F0502020204030204" pitchFamily="34" charset="0"/>
              </a:defRPr>
            </a:lvl6pPr>
            <a:lvl7pPr marL="2971800" indent="-228600" defTabSz="939800" fontAlgn="base">
              <a:spcBef>
                <a:spcPct val="0"/>
              </a:spcBef>
              <a:spcAft>
                <a:spcPct val="0"/>
              </a:spcAft>
              <a:defRPr>
                <a:solidFill>
                  <a:schemeClr val="tx1"/>
                </a:solidFill>
                <a:latin typeface="Calibri" panose="020F0502020204030204" pitchFamily="34" charset="0"/>
              </a:defRPr>
            </a:lvl7pPr>
            <a:lvl8pPr marL="3429000" indent="-228600" defTabSz="939800" fontAlgn="base">
              <a:spcBef>
                <a:spcPct val="0"/>
              </a:spcBef>
              <a:spcAft>
                <a:spcPct val="0"/>
              </a:spcAft>
              <a:defRPr>
                <a:solidFill>
                  <a:schemeClr val="tx1"/>
                </a:solidFill>
                <a:latin typeface="Calibri" panose="020F0502020204030204" pitchFamily="34" charset="0"/>
              </a:defRPr>
            </a:lvl8pPr>
            <a:lvl9pPr marL="3886200" indent="-228600" defTabSz="939800"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2B289ED-57F2-9044-8CFB-12D2779EA9C0}"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87</a:t>
            </a:fld>
            <a:endParaRPr lang="en-US" altLang="en-US">
              <a:latin typeface="Times New Roman" panose="02020603050405020304" pitchFamily="18" charset="0"/>
              <a:ea typeface="MS PGothic" panose="020B0600070205080204" pitchFamily="34" charset="-128"/>
            </a:endParaRPr>
          </a:p>
        </p:txBody>
      </p:sp>
      <p:sp>
        <p:nvSpPr>
          <p:cNvPr id="133122" name="Rectangle 2">
            <a:extLst>
              <a:ext uri="{FF2B5EF4-FFF2-40B4-BE49-F238E27FC236}">
                <a16:creationId xmlns:a16="http://schemas.microsoft.com/office/drawing/2014/main" id="{5B0DFDDE-3EE1-5143-841F-5E6D95DA1617}"/>
              </a:ext>
            </a:extLst>
          </p:cNvPr>
          <p:cNvSpPr>
            <a:spLocks noRot="1" noChangeArrowheads="1" noTextEdit="1"/>
          </p:cNvSpPr>
          <p:nvPr>
            <p:ph type="sldImg"/>
          </p:nvPr>
        </p:nvSpPr>
        <p:spPr>
          <a:ln/>
        </p:spPr>
      </p:sp>
      <p:sp>
        <p:nvSpPr>
          <p:cNvPr id="133123" name="Rectangle 3">
            <a:extLst>
              <a:ext uri="{FF2B5EF4-FFF2-40B4-BE49-F238E27FC236}">
                <a16:creationId xmlns:a16="http://schemas.microsoft.com/office/drawing/2014/main" id="{DC609806-08E0-E344-9D8F-FEC9700EB1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Rectangle 2">
            <a:extLst>
              <a:ext uri="{FF2B5EF4-FFF2-40B4-BE49-F238E27FC236}">
                <a16:creationId xmlns:a16="http://schemas.microsoft.com/office/drawing/2014/main" id="{83E1ECC5-D48C-544F-9466-249E230DA5AF}"/>
              </a:ext>
            </a:extLst>
          </p:cNvPr>
          <p:cNvSpPr>
            <a:spLocks noChangeArrowheads="1" noTextEdit="1"/>
          </p:cNvSpPr>
          <p:nvPr>
            <p:ph type="sldImg"/>
          </p:nvPr>
        </p:nvSpPr>
        <p:spPr>
          <a:ln/>
        </p:spPr>
      </p:sp>
      <p:sp>
        <p:nvSpPr>
          <p:cNvPr id="135170" name="Rectangle 3">
            <a:extLst>
              <a:ext uri="{FF2B5EF4-FFF2-40B4-BE49-F238E27FC236}">
                <a16:creationId xmlns:a16="http://schemas.microsoft.com/office/drawing/2014/main" id="{74259A56-746B-9A4C-AD95-9DAFED0B33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C00E4EAF-2F37-BA43-BDFF-C3D5FC74236B}"/>
              </a:ext>
            </a:extLst>
          </p:cNvPr>
          <p:cNvSpPr>
            <a:spLocks noChangeArrowheads="1" noTextEdit="1"/>
          </p:cNvSpPr>
          <p:nvPr>
            <p:ph type="sldImg"/>
          </p:nvPr>
        </p:nvSpPr>
        <p:spPr>
          <a:ln/>
        </p:spPr>
      </p:sp>
      <p:sp>
        <p:nvSpPr>
          <p:cNvPr id="137218" name="Rectangle 3">
            <a:extLst>
              <a:ext uri="{FF2B5EF4-FFF2-40B4-BE49-F238E27FC236}">
                <a16:creationId xmlns:a16="http://schemas.microsoft.com/office/drawing/2014/main" id="{909FB96D-7E87-5F4C-A648-D5EEBB4C90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a:extLst>
              <a:ext uri="{FF2B5EF4-FFF2-40B4-BE49-F238E27FC236}">
                <a16:creationId xmlns:a16="http://schemas.microsoft.com/office/drawing/2014/main" id="{C9C0C3DE-ED24-F848-B9F9-96002C75DB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4497CECB-E3C3-8645-8534-28E2EA22D0A7}"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11</a:t>
            </a:fld>
            <a:endParaRPr lang="en-US" altLang="en-US">
              <a:latin typeface="Times New Roman" panose="02020603050405020304" pitchFamily="18" charset="0"/>
              <a:ea typeface="MS PGothic" panose="020B0600070205080204" pitchFamily="34" charset="-128"/>
            </a:endParaRPr>
          </a:p>
        </p:txBody>
      </p:sp>
      <p:sp>
        <p:nvSpPr>
          <p:cNvPr id="23554" name="Rectangle 2">
            <a:extLst>
              <a:ext uri="{FF2B5EF4-FFF2-40B4-BE49-F238E27FC236}">
                <a16:creationId xmlns:a16="http://schemas.microsoft.com/office/drawing/2014/main" id="{111945A5-D1A4-CC4E-A20E-3E2A90161919}"/>
              </a:ext>
            </a:extLst>
          </p:cNvPr>
          <p:cNvSpPr>
            <a:spLocks noRot="1" noChangeArrowheads="1" noTextEdit="1"/>
          </p:cNvSpPr>
          <p:nvPr>
            <p:ph type="sldImg"/>
          </p:nvPr>
        </p:nvSpPr>
        <p:spPr>
          <a:ln/>
        </p:spPr>
      </p:sp>
      <p:sp>
        <p:nvSpPr>
          <p:cNvPr id="23555" name="Rectangle 3">
            <a:extLst>
              <a:ext uri="{FF2B5EF4-FFF2-40B4-BE49-F238E27FC236}">
                <a16:creationId xmlns:a16="http://schemas.microsoft.com/office/drawing/2014/main" id="{F73359D5-B1E7-2A47-8620-0976C687FB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1F76FB30-C156-8744-8AD0-F29C147E09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D080132-63E5-EF4C-973E-82338858AD75}"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12</a:t>
            </a:fld>
            <a:endParaRPr lang="en-US" altLang="en-US">
              <a:latin typeface="Times New Roman" panose="02020603050405020304" pitchFamily="18" charset="0"/>
              <a:ea typeface="MS PGothic" panose="020B0600070205080204" pitchFamily="34" charset="-128"/>
            </a:endParaRPr>
          </a:p>
        </p:txBody>
      </p:sp>
      <p:sp>
        <p:nvSpPr>
          <p:cNvPr id="25602" name="Rectangle 2">
            <a:extLst>
              <a:ext uri="{FF2B5EF4-FFF2-40B4-BE49-F238E27FC236}">
                <a16:creationId xmlns:a16="http://schemas.microsoft.com/office/drawing/2014/main" id="{89977105-AFF8-514A-9CA1-ED1D57A56759}"/>
              </a:ext>
            </a:extLst>
          </p:cNvPr>
          <p:cNvSpPr>
            <a:spLocks noRot="1" noChangeArrowheads="1" noTextEdit="1"/>
          </p:cNvSpPr>
          <p:nvPr>
            <p:ph type="sldImg"/>
          </p:nvPr>
        </p:nvSpPr>
        <p:spPr>
          <a:ln/>
        </p:spPr>
      </p:sp>
      <p:sp>
        <p:nvSpPr>
          <p:cNvPr id="25603" name="Rectangle 3">
            <a:extLst>
              <a:ext uri="{FF2B5EF4-FFF2-40B4-BE49-F238E27FC236}">
                <a16:creationId xmlns:a16="http://schemas.microsoft.com/office/drawing/2014/main" id="{3D1A3C3B-5175-7A48-B474-319B3BF7AB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a:extLst>
              <a:ext uri="{FF2B5EF4-FFF2-40B4-BE49-F238E27FC236}">
                <a16:creationId xmlns:a16="http://schemas.microsoft.com/office/drawing/2014/main" id="{C1C47A27-3693-BF4D-933A-ECD3E29312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02720BA-8E6A-9540-B22F-8753CE356A36}"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13</a:t>
            </a:fld>
            <a:endParaRPr lang="en-US" altLang="en-US">
              <a:latin typeface="Times New Roman" panose="02020603050405020304" pitchFamily="18" charset="0"/>
              <a:ea typeface="MS PGothic" panose="020B0600070205080204" pitchFamily="34" charset="-128"/>
            </a:endParaRPr>
          </a:p>
        </p:txBody>
      </p:sp>
      <p:sp>
        <p:nvSpPr>
          <p:cNvPr id="27650" name="Rectangle 2">
            <a:extLst>
              <a:ext uri="{FF2B5EF4-FFF2-40B4-BE49-F238E27FC236}">
                <a16:creationId xmlns:a16="http://schemas.microsoft.com/office/drawing/2014/main" id="{E9AAC20D-6CCF-D049-9D88-366DDB5B6D9F}"/>
              </a:ext>
            </a:extLst>
          </p:cNvPr>
          <p:cNvSpPr>
            <a:spLocks noRot="1" noChangeArrowheads="1" noTextEdit="1"/>
          </p:cNvSpPr>
          <p:nvPr>
            <p:ph type="sldImg"/>
          </p:nvPr>
        </p:nvSpPr>
        <p:spPr>
          <a:ln/>
        </p:spPr>
      </p:sp>
      <p:sp>
        <p:nvSpPr>
          <p:cNvPr id="27651" name="Rectangle 3">
            <a:extLst>
              <a:ext uri="{FF2B5EF4-FFF2-40B4-BE49-F238E27FC236}">
                <a16:creationId xmlns:a16="http://schemas.microsoft.com/office/drawing/2014/main" id="{08DEA7FE-35F4-BD41-A951-1F0C319906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a:extLst>
              <a:ext uri="{FF2B5EF4-FFF2-40B4-BE49-F238E27FC236}">
                <a16:creationId xmlns:a16="http://schemas.microsoft.com/office/drawing/2014/main" id="{C331A391-B058-FC4C-9E08-BB81C4C6E5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Calibri" panose="020F0502020204030204" pitchFamily="34" charset="0"/>
              </a:defRPr>
            </a:lvl1pPr>
            <a:lvl2pPr marL="742950" indent="-285750" defTabSz="923925">
              <a:defRPr>
                <a:solidFill>
                  <a:schemeClr val="tx1"/>
                </a:solidFill>
                <a:latin typeface="Calibri" panose="020F0502020204030204" pitchFamily="34" charset="0"/>
              </a:defRPr>
            </a:lvl2pPr>
            <a:lvl3pPr marL="1143000" indent="-228600" defTabSz="923925">
              <a:defRPr>
                <a:solidFill>
                  <a:schemeClr val="tx1"/>
                </a:solidFill>
                <a:latin typeface="Calibri" panose="020F0502020204030204" pitchFamily="34" charset="0"/>
              </a:defRPr>
            </a:lvl3pPr>
            <a:lvl4pPr marL="1600200" indent="-228600" defTabSz="923925">
              <a:defRPr>
                <a:solidFill>
                  <a:schemeClr val="tx1"/>
                </a:solidFill>
                <a:latin typeface="Calibri" panose="020F0502020204030204" pitchFamily="34" charset="0"/>
              </a:defRPr>
            </a:lvl4pPr>
            <a:lvl5pPr marL="2057400" indent="-228600" defTabSz="923925">
              <a:defRPr>
                <a:solidFill>
                  <a:schemeClr val="tx1"/>
                </a:solidFill>
                <a:latin typeface="Calibri" panose="020F0502020204030204" pitchFamily="34" charset="0"/>
              </a:defRPr>
            </a:lvl5pPr>
            <a:lvl6pPr marL="2514600" indent="-228600" defTabSz="923925" fontAlgn="base">
              <a:spcBef>
                <a:spcPct val="0"/>
              </a:spcBef>
              <a:spcAft>
                <a:spcPct val="0"/>
              </a:spcAft>
              <a:defRPr>
                <a:solidFill>
                  <a:schemeClr val="tx1"/>
                </a:solidFill>
                <a:latin typeface="Calibri" panose="020F0502020204030204" pitchFamily="34" charset="0"/>
              </a:defRPr>
            </a:lvl6pPr>
            <a:lvl7pPr marL="2971800" indent="-228600" defTabSz="923925" fontAlgn="base">
              <a:spcBef>
                <a:spcPct val="0"/>
              </a:spcBef>
              <a:spcAft>
                <a:spcPct val="0"/>
              </a:spcAft>
              <a:defRPr>
                <a:solidFill>
                  <a:schemeClr val="tx1"/>
                </a:solidFill>
                <a:latin typeface="Calibri" panose="020F0502020204030204" pitchFamily="34" charset="0"/>
              </a:defRPr>
            </a:lvl7pPr>
            <a:lvl8pPr marL="3429000" indent="-228600" defTabSz="923925" fontAlgn="base">
              <a:spcBef>
                <a:spcPct val="0"/>
              </a:spcBef>
              <a:spcAft>
                <a:spcPct val="0"/>
              </a:spcAft>
              <a:defRPr>
                <a:solidFill>
                  <a:schemeClr val="tx1"/>
                </a:solidFill>
                <a:latin typeface="Calibri" panose="020F0502020204030204" pitchFamily="34" charset="0"/>
              </a:defRPr>
            </a:lvl8pPr>
            <a:lvl9pPr marL="3886200" indent="-228600" defTabSz="923925" fontAlgn="base">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BAFB007-BE39-3846-9AB5-A2849B342F2C}" type="slidenum">
              <a:rPr lang="en-US" altLang="en-US">
                <a:latin typeface="Times New Roman" panose="02020603050405020304" pitchFamily="18" charset="0"/>
                <a:ea typeface="MS PGothic" panose="020B0600070205080204" pitchFamily="34" charset="-128"/>
              </a:rPr>
              <a:pPr fontAlgn="base">
                <a:spcBef>
                  <a:spcPct val="0"/>
                </a:spcBef>
                <a:spcAft>
                  <a:spcPct val="0"/>
                </a:spcAft>
              </a:pPr>
              <a:t>14</a:t>
            </a:fld>
            <a:endParaRPr lang="en-US" altLang="en-US">
              <a:latin typeface="Times New Roman" panose="02020603050405020304" pitchFamily="18" charset="0"/>
              <a:ea typeface="MS PGothic" panose="020B0600070205080204" pitchFamily="34" charset="-128"/>
            </a:endParaRPr>
          </a:p>
        </p:txBody>
      </p:sp>
      <p:sp>
        <p:nvSpPr>
          <p:cNvPr id="29698" name="Rectangle 2">
            <a:extLst>
              <a:ext uri="{FF2B5EF4-FFF2-40B4-BE49-F238E27FC236}">
                <a16:creationId xmlns:a16="http://schemas.microsoft.com/office/drawing/2014/main" id="{63CE7DE4-817C-7B4F-9BE4-2F2D5563A335}"/>
              </a:ext>
            </a:extLst>
          </p:cNvPr>
          <p:cNvSpPr>
            <a:spLocks noRot="1" noChangeArrowheads="1" noTextEdit="1"/>
          </p:cNvSpPr>
          <p:nvPr>
            <p:ph type="sldImg"/>
          </p:nvPr>
        </p:nvSpPr>
        <p:spPr>
          <a:ln/>
        </p:spPr>
      </p:sp>
      <p:sp>
        <p:nvSpPr>
          <p:cNvPr id="29699" name="Rectangle 3">
            <a:extLst>
              <a:ext uri="{FF2B5EF4-FFF2-40B4-BE49-F238E27FC236}">
                <a16:creationId xmlns:a16="http://schemas.microsoft.com/office/drawing/2014/main" id="{4BBB3F6E-3520-DE43-ADCC-B054403C32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4.xml"/><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0E7CD9C-923E-C14A-88B8-74E2C1924E2B}"/>
              </a:ext>
            </a:extLst>
          </p:cNvPr>
          <p:cNvSpPr>
            <a:spLocks noGrp="1"/>
          </p:cNvSpPr>
          <p:nvPr>
            <p:ph type="dt" sz="half" idx="10"/>
          </p:nvPr>
        </p:nvSpPr>
        <p:spPr/>
        <p:txBody>
          <a:bodyPr/>
          <a:lstStyle>
            <a:lvl1pPr>
              <a:defRPr/>
            </a:lvl1pPr>
          </a:lstStyle>
          <a:p>
            <a:pPr>
              <a:defRPr/>
            </a:pPr>
            <a:fld id="{0A83CC36-0726-9045-94CC-064AC8E3B4F0}" type="datetime1">
              <a:rPr lang="en-US"/>
              <a:pPr>
                <a:defRPr/>
              </a:pPr>
              <a:t>9/23/21</a:t>
            </a:fld>
            <a:endParaRPr lang="en-US"/>
          </a:p>
        </p:txBody>
      </p:sp>
      <p:sp>
        <p:nvSpPr>
          <p:cNvPr id="5" name="Footer Placeholder 4">
            <a:extLst>
              <a:ext uri="{FF2B5EF4-FFF2-40B4-BE49-F238E27FC236}">
                <a16:creationId xmlns:a16="http://schemas.microsoft.com/office/drawing/2014/main" id="{02F1B5C5-EB75-9744-9892-55B76BA1F46E}"/>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14FC6163-158D-3C46-B751-58F4F82BF8D9}"/>
              </a:ext>
            </a:extLst>
          </p:cNvPr>
          <p:cNvSpPr>
            <a:spLocks noGrp="1"/>
          </p:cNvSpPr>
          <p:nvPr>
            <p:ph type="sldNum" sz="quarter" idx="12"/>
          </p:nvPr>
        </p:nvSpPr>
        <p:spPr/>
        <p:txBody>
          <a:bodyPr/>
          <a:lstStyle>
            <a:lvl1pPr>
              <a:defRPr/>
            </a:lvl1pPr>
          </a:lstStyle>
          <a:p>
            <a:pPr>
              <a:defRPr/>
            </a:pPr>
            <a:fld id="{B1CAE1FD-CAF4-5E47-9D93-2B52760D5522}" type="slidenum">
              <a:rPr lang="en-US"/>
              <a:pPr>
                <a:defRPr/>
              </a:pPr>
              <a:t>‹#›</a:t>
            </a:fld>
            <a:endParaRPr lang="en-US"/>
          </a:p>
        </p:txBody>
      </p:sp>
    </p:spTree>
    <p:extLst>
      <p:ext uri="{BB962C8B-B14F-4D97-AF65-F5344CB8AC3E}">
        <p14:creationId xmlns:p14="http://schemas.microsoft.com/office/powerpoint/2010/main" val="3117294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CB052-1FE5-4B49-93B4-B26322B1EC0F}"/>
              </a:ext>
            </a:extLst>
          </p:cNvPr>
          <p:cNvSpPr>
            <a:spLocks noGrp="1"/>
          </p:cNvSpPr>
          <p:nvPr>
            <p:ph type="dt" sz="half" idx="10"/>
          </p:nvPr>
        </p:nvSpPr>
        <p:spPr/>
        <p:txBody>
          <a:bodyPr/>
          <a:lstStyle>
            <a:lvl1pPr>
              <a:defRPr/>
            </a:lvl1pPr>
          </a:lstStyle>
          <a:p>
            <a:pPr>
              <a:defRPr/>
            </a:pPr>
            <a:fld id="{5A9D0B51-B4B8-EB4D-9F6A-BE1D684BC87A}" type="datetime1">
              <a:rPr lang="en-US"/>
              <a:pPr>
                <a:defRPr/>
              </a:pPr>
              <a:t>9/23/21</a:t>
            </a:fld>
            <a:endParaRPr lang="en-US"/>
          </a:p>
        </p:txBody>
      </p:sp>
      <p:sp>
        <p:nvSpPr>
          <p:cNvPr id="5" name="Footer Placeholder 4">
            <a:extLst>
              <a:ext uri="{FF2B5EF4-FFF2-40B4-BE49-F238E27FC236}">
                <a16:creationId xmlns:a16="http://schemas.microsoft.com/office/drawing/2014/main" id="{D1660B0C-2785-0F43-A495-04BC8ED86447}"/>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E7B6D7D5-8F97-E04E-90DF-C6FD29ACAA70}"/>
              </a:ext>
            </a:extLst>
          </p:cNvPr>
          <p:cNvSpPr>
            <a:spLocks noGrp="1"/>
          </p:cNvSpPr>
          <p:nvPr>
            <p:ph type="sldNum" sz="quarter" idx="12"/>
          </p:nvPr>
        </p:nvSpPr>
        <p:spPr/>
        <p:txBody>
          <a:bodyPr/>
          <a:lstStyle>
            <a:lvl1pPr>
              <a:defRPr/>
            </a:lvl1pPr>
          </a:lstStyle>
          <a:p>
            <a:pPr>
              <a:defRPr/>
            </a:pPr>
            <a:fld id="{A409B25F-27BB-2D43-9019-C574EC284F59}" type="slidenum">
              <a:rPr lang="en-US"/>
              <a:pPr>
                <a:defRPr/>
              </a:pPr>
              <a:t>‹#›</a:t>
            </a:fld>
            <a:endParaRPr lang="en-US"/>
          </a:p>
        </p:txBody>
      </p:sp>
    </p:spTree>
    <p:extLst>
      <p:ext uri="{BB962C8B-B14F-4D97-AF65-F5344CB8AC3E}">
        <p14:creationId xmlns:p14="http://schemas.microsoft.com/office/powerpoint/2010/main" val="3757698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28EA0D-4FC0-9446-B7E6-EF7842349756}"/>
              </a:ext>
            </a:extLst>
          </p:cNvPr>
          <p:cNvSpPr>
            <a:spLocks noGrp="1"/>
          </p:cNvSpPr>
          <p:nvPr>
            <p:ph type="dt" sz="half" idx="10"/>
          </p:nvPr>
        </p:nvSpPr>
        <p:spPr/>
        <p:txBody>
          <a:bodyPr/>
          <a:lstStyle>
            <a:lvl1pPr>
              <a:defRPr/>
            </a:lvl1pPr>
          </a:lstStyle>
          <a:p>
            <a:pPr>
              <a:defRPr/>
            </a:pPr>
            <a:fld id="{C0CF5F51-049B-D049-A873-C4B89A8BF70A}" type="datetime1">
              <a:rPr lang="en-US"/>
              <a:pPr>
                <a:defRPr/>
              </a:pPr>
              <a:t>9/23/21</a:t>
            </a:fld>
            <a:endParaRPr lang="en-US"/>
          </a:p>
        </p:txBody>
      </p:sp>
      <p:sp>
        <p:nvSpPr>
          <p:cNvPr id="5" name="Footer Placeholder 4">
            <a:extLst>
              <a:ext uri="{FF2B5EF4-FFF2-40B4-BE49-F238E27FC236}">
                <a16:creationId xmlns:a16="http://schemas.microsoft.com/office/drawing/2014/main" id="{B9F81671-9CF6-564B-A506-71430AC60691}"/>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85739CF4-6F95-9141-B7DC-B14870FA6092}"/>
              </a:ext>
            </a:extLst>
          </p:cNvPr>
          <p:cNvSpPr>
            <a:spLocks noGrp="1"/>
          </p:cNvSpPr>
          <p:nvPr>
            <p:ph type="sldNum" sz="quarter" idx="12"/>
          </p:nvPr>
        </p:nvSpPr>
        <p:spPr/>
        <p:txBody>
          <a:bodyPr/>
          <a:lstStyle>
            <a:lvl1pPr>
              <a:defRPr/>
            </a:lvl1pPr>
          </a:lstStyle>
          <a:p>
            <a:pPr>
              <a:defRPr/>
            </a:pPr>
            <a:fld id="{32C8B48F-BB5F-CD42-BEC9-93F23A51C443}" type="slidenum">
              <a:rPr lang="en-US"/>
              <a:pPr>
                <a:defRPr/>
              </a:pPr>
              <a:t>‹#›</a:t>
            </a:fld>
            <a:endParaRPr lang="en-US"/>
          </a:p>
        </p:txBody>
      </p:sp>
    </p:spTree>
    <p:extLst>
      <p:ext uri="{BB962C8B-B14F-4D97-AF65-F5344CB8AC3E}">
        <p14:creationId xmlns:p14="http://schemas.microsoft.com/office/powerpoint/2010/main" val="2422127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33122" name="Rectangle 2"/>
          <p:cNvSpPr>
            <a:spLocks noGrp="1" noChangeArrowheads="1"/>
          </p:cNvSpPr>
          <p:nvPr>
            <p:ph type="ctrTitle"/>
          </p:nvPr>
        </p:nvSpPr>
        <p:spPr>
          <a:xfrm>
            <a:off x="685800" y="814896"/>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28399268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60768" y="-47919"/>
            <a:ext cx="927132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191941"/>
            <a:ext cx="8515350" cy="474119"/>
          </a:xfrm>
        </p:spPr>
        <p:txBody>
          <a:bodyPr>
            <a:noAutofit/>
          </a:bodyPr>
          <a:lstStyle>
            <a:lvl1pPr>
              <a:defRPr sz="45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314325" y="2554356"/>
            <a:ext cx="6044804" cy="488498"/>
          </a:xfrm>
        </p:spPr>
        <p:txBody>
          <a:bodyPr>
            <a:normAutofit/>
          </a:bodyPr>
          <a:lstStyle>
            <a:lvl1pPr marL="0" indent="0">
              <a:buNone/>
              <a:defRPr sz="1500" b="0" spc="225">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7448324" y="6089840"/>
            <a:ext cx="1329492" cy="449073"/>
          </a:xfrm>
          <a:prstGeom prst="rect">
            <a:avLst/>
          </a:prstGeom>
        </p:spPr>
      </p:pic>
    </p:spTree>
    <p:custDataLst>
      <p:tags r:id="rId1"/>
    </p:custDataLst>
    <p:extLst>
      <p:ext uri="{BB962C8B-B14F-4D97-AF65-F5344CB8AC3E}">
        <p14:creationId xmlns:p14="http://schemas.microsoft.com/office/powerpoint/2010/main" val="3761780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9144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314325" y="3191941"/>
            <a:ext cx="8515350" cy="474119"/>
          </a:xfrm>
        </p:spPr>
        <p:txBody>
          <a:bodyPr>
            <a:noAutofit/>
          </a:bodyPr>
          <a:lstStyle>
            <a:lvl1pPr>
              <a:defRPr sz="45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314325" y="2554356"/>
            <a:ext cx="6044804" cy="488498"/>
          </a:xfrm>
        </p:spPr>
        <p:txBody>
          <a:bodyPr>
            <a:normAutofit/>
          </a:bodyPr>
          <a:lstStyle>
            <a:lvl1pPr marL="0" indent="0">
              <a:buNone/>
              <a:defRPr sz="1500" b="0" spc="225">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7448324" y="6089840"/>
            <a:ext cx="1329492" cy="449073"/>
          </a:xfrm>
          <a:prstGeom prst="rect">
            <a:avLst/>
          </a:prstGeom>
        </p:spPr>
      </p:pic>
    </p:spTree>
    <p:custDataLst>
      <p:tags r:id="rId1"/>
    </p:custDataLst>
    <p:extLst>
      <p:ext uri="{BB962C8B-B14F-4D97-AF65-F5344CB8AC3E}">
        <p14:creationId xmlns:p14="http://schemas.microsoft.com/office/powerpoint/2010/main" val="2992926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1" y="0"/>
            <a:ext cx="3844322" cy="6875492"/>
          </a:xfrm>
          <a:prstGeom prst="rect">
            <a:avLst/>
          </a:prstGeom>
          <a:solidFill>
            <a:srgbClr val="232F3E"/>
          </a:solidFill>
          <a:ln w="9525" cap="flat" cmpd="sng" algn="ctr">
            <a:noFill/>
            <a:prstDash val="solid"/>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441534" y="3159360"/>
            <a:ext cx="3402786"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5998296" y="6356351"/>
            <a:ext cx="2831379" cy="365125"/>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314326" y="1178377"/>
            <a:ext cx="3201486"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317743" y="6356351"/>
            <a:ext cx="20574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4285856" y="1178376"/>
            <a:ext cx="4325709"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7431900" y="365126"/>
            <a:ext cx="1329489" cy="449072"/>
          </a:xfrm>
          <a:prstGeom prst="rect">
            <a:avLst/>
          </a:prstGeom>
        </p:spPr>
      </p:pic>
    </p:spTree>
    <p:custDataLst>
      <p:tags r:id="rId1"/>
    </p:custDataLst>
    <p:extLst>
      <p:ext uri="{BB962C8B-B14F-4D97-AF65-F5344CB8AC3E}">
        <p14:creationId xmlns:p14="http://schemas.microsoft.com/office/powerpoint/2010/main" val="34383492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314325"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314325" y="3191941"/>
            <a:ext cx="8515350" cy="474119"/>
          </a:xfrm>
        </p:spPr>
        <p:txBody>
          <a:bodyPr>
            <a:noAutofit/>
          </a:bodyPr>
          <a:lstStyle>
            <a:lvl1pPr>
              <a:defRPr sz="45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1701141"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7431900" y="365126"/>
            <a:ext cx="1329489" cy="449072"/>
          </a:xfrm>
          <a:prstGeom prst="rect">
            <a:avLst/>
          </a:prstGeom>
        </p:spPr>
      </p:pic>
    </p:spTree>
    <p:custDataLst>
      <p:tags r:id="rId1"/>
    </p:custDataLst>
    <p:extLst>
      <p:ext uri="{BB962C8B-B14F-4D97-AF65-F5344CB8AC3E}">
        <p14:creationId xmlns:p14="http://schemas.microsoft.com/office/powerpoint/2010/main" val="3000758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5"/>
            <a:ext cx="9141714"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314325" y="1528175"/>
            <a:ext cx="851535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7431899" y="365126"/>
            <a:ext cx="1329492"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6356351"/>
            <a:ext cx="2057400" cy="365125"/>
          </a:xfrm>
        </p:spPr>
        <p:txBody>
          <a:bodyPr/>
          <a:lstStyle>
            <a:lvl1pPr>
              <a:defRPr sz="700"/>
            </a:lvl1pPr>
          </a:lstStyle>
          <a:p>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702177" y="6379571"/>
            <a:ext cx="2801593" cy="365125"/>
          </a:xfrm>
          <a:prstGeom prst="rect">
            <a:avLst/>
          </a:prstGeom>
        </p:spPr>
        <p:txBody>
          <a:bodyPr vert="horz" lIns="91440" tIns="45720" rIns="91440" bIns="45720" rtlCol="0" anchor="ctr"/>
          <a:lstStyle>
            <a:lvl1pPr algn="l">
              <a:defRPr sz="7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Distributed and Cloud Computing - Fall 2021</a:t>
            </a:r>
          </a:p>
        </p:txBody>
      </p:sp>
    </p:spTree>
    <p:custDataLst>
      <p:tags r:id="rId1"/>
    </p:custDataLst>
    <p:extLst>
      <p:ext uri="{BB962C8B-B14F-4D97-AF65-F5344CB8AC3E}">
        <p14:creationId xmlns:p14="http://schemas.microsoft.com/office/powerpoint/2010/main" val="32912830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314325" y="1528175"/>
            <a:ext cx="4128516"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4684734" y="1524228"/>
            <a:ext cx="4128516"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16066286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6" y="365126"/>
            <a:ext cx="6778062"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314325" y="1528175"/>
            <a:ext cx="2695194"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6130265" y="1528175"/>
            <a:ext cx="2695194"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3235657" y="1528175"/>
            <a:ext cx="2695194"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291220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168912-5A00-6740-9B23-A48D0C0C9A47}"/>
              </a:ext>
            </a:extLst>
          </p:cNvPr>
          <p:cNvSpPr>
            <a:spLocks noGrp="1"/>
          </p:cNvSpPr>
          <p:nvPr>
            <p:ph type="dt" sz="half" idx="10"/>
          </p:nvPr>
        </p:nvSpPr>
        <p:spPr/>
        <p:txBody>
          <a:bodyPr/>
          <a:lstStyle>
            <a:lvl1pPr>
              <a:defRPr/>
            </a:lvl1pPr>
          </a:lstStyle>
          <a:p>
            <a:pPr>
              <a:defRPr/>
            </a:pPr>
            <a:fld id="{B51A768C-3806-0C42-A316-C028E0B37BE8}" type="datetime1">
              <a:rPr lang="en-US"/>
              <a:pPr>
                <a:defRPr/>
              </a:pPr>
              <a:t>9/23/21</a:t>
            </a:fld>
            <a:endParaRPr lang="en-US"/>
          </a:p>
        </p:txBody>
      </p:sp>
      <p:sp>
        <p:nvSpPr>
          <p:cNvPr id="5" name="Footer Placeholder 4">
            <a:extLst>
              <a:ext uri="{FF2B5EF4-FFF2-40B4-BE49-F238E27FC236}">
                <a16:creationId xmlns:a16="http://schemas.microsoft.com/office/drawing/2014/main" id="{4312EB10-A8FE-604D-84A7-0BD53786EF93}"/>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2B064074-EFB7-A142-A50C-D054028FF868}"/>
              </a:ext>
            </a:extLst>
          </p:cNvPr>
          <p:cNvSpPr>
            <a:spLocks noGrp="1"/>
          </p:cNvSpPr>
          <p:nvPr>
            <p:ph type="sldNum" sz="quarter" idx="12"/>
          </p:nvPr>
        </p:nvSpPr>
        <p:spPr/>
        <p:txBody>
          <a:bodyPr/>
          <a:lstStyle>
            <a:lvl1pPr>
              <a:defRPr/>
            </a:lvl1pPr>
          </a:lstStyle>
          <a:p>
            <a:pPr>
              <a:defRPr/>
            </a:pPr>
            <a:fld id="{96FB4D97-E929-C34E-A94A-7814579D3039}" type="slidenum">
              <a:rPr lang="en-US"/>
              <a:pPr>
                <a:defRPr/>
              </a:pPr>
              <a:t>‹#›</a:t>
            </a:fld>
            <a:endParaRPr lang="en-US"/>
          </a:p>
        </p:txBody>
      </p:sp>
    </p:spTree>
    <p:extLst>
      <p:ext uri="{BB962C8B-B14F-4D97-AF65-F5344CB8AC3E}">
        <p14:creationId xmlns:p14="http://schemas.microsoft.com/office/powerpoint/2010/main" val="1821762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314325" y="2041932"/>
            <a:ext cx="4128516"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14326" y="1524000"/>
            <a:ext cx="4128516" cy="517932"/>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4687414" y="2041932"/>
            <a:ext cx="4128516"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4687415" y="1524000"/>
            <a:ext cx="4128516" cy="517932"/>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3077108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314325" y="2041932"/>
            <a:ext cx="8501605"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14326" y="1524000"/>
            <a:ext cx="8501605" cy="517932"/>
          </a:xfrm>
        </p:spPr>
        <p:txBody>
          <a:bodyPr>
            <a:noAutofit/>
          </a:bodyPr>
          <a:lstStyle>
            <a:lvl1pPr marL="0" indent="0">
              <a:buNone/>
              <a:defRPr sz="24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22614041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1852" y="5"/>
            <a:ext cx="9141714"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314325" y="1528175"/>
            <a:ext cx="8515350" cy="4648788"/>
          </a:xfrm>
        </p:spPr>
        <p:txBody>
          <a:bodyPr>
            <a:noAutofit/>
          </a:bodyPr>
          <a:lstStyle>
            <a:lvl1pPr marL="0" indent="0">
              <a:buNone/>
              <a:defRPr sz="105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1749939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314325" y="1528175"/>
            <a:ext cx="4128516" cy="4648788"/>
          </a:xfrm>
        </p:spPr>
        <p:txBody>
          <a:bodyPr>
            <a:noAutofit/>
          </a:bodyPr>
          <a:lstStyle>
            <a:lvl1pPr marL="0" indent="0">
              <a:buNone/>
              <a:defRPr sz="105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4684734" y="1524228"/>
            <a:ext cx="4128516" cy="4648788"/>
          </a:xfrm>
        </p:spPr>
        <p:txBody>
          <a:bodyPr>
            <a:noAutofit/>
          </a:bodyPr>
          <a:lstStyle>
            <a:lvl1pPr marL="0" indent="0">
              <a:buNone/>
              <a:defRPr sz="105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2252552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3793944"/>
            <a:ext cx="2014812" cy="303043"/>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314325" y="1524000"/>
            <a:ext cx="2009394"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6814863" y="3793944"/>
            <a:ext cx="2014812" cy="303043"/>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6820281" y="1524000"/>
            <a:ext cx="2009394"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4650583" y="3793944"/>
            <a:ext cx="2014812" cy="303043"/>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4657852" y="1524000"/>
            <a:ext cx="2009394"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2486309" y="3793944"/>
            <a:ext cx="2014812" cy="303043"/>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2491727" y="1524000"/>
            <a:ext cx="2009394"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32987444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1852" y="5"/>
            <a:ext cx="9141714"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1"/>
            <a:ext cx="20574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3446471"/>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314325" y="1524000"/>
            <a:ext cx="270891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6115347" y="3446471"/>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6120765" y="1524000"/>
            <a:ext cx="270891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3220734" y="3446471"/>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3226152" y="1524000"/>
            <a:ext cx="270891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308907" y="5857160"/>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314325" y="3934689"/>
            <a:ext cx="270891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6115347" y="5857160"/>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6120765" y="3934689"/>
            <a:ext cx="270891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3220734" y="5857160"/>
            <a:ext cx="2714328" cy="301752"/>
          </a:xfrm>
        </p:spPr>
        <p:txBody>
          <a:bodyPr>
            <a:noAutofit/>
          </a:bodyPr>
          <a:lstStyle>
            <a:lvl1pPr marL="0" indent="0" algn="ctr">
              <a:buNone/>
              <a:defRPr sz="15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3226152" y="3934689"/>
            <a:ext cx="270891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7431899" y="365126"/>
            <a:ext cx="1329492" cy="449073"/>
          </a:xfrm>
          <a:prstGeom prst="rect">
            <a:avLst/>
          </a:prstGeom>
        </p:spPr>
      </p:pic>
    </p:spTree>
    <p:custDataLst>
      <p:tags r:id="rId1"/>
    </p:custDataLst>
    <p:extLst>
      <p:ext uri="{BB962C8B-B14F-4D97-AF65-F5344CB8AC3E}">
        <p14:creationId xmlns:p14="http://schemas.microsoft.com/office/powerpoint/2010/main" val="950109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308907" y="4011164"/>
            <a:ext cx="2014812" cy="303043"/>
          </a:xfrm>
        </p:spPr>
        <p:txBody>
          <a:bodyPr>
            <a:noAutofit/>
          </a:bodyPr>
          <a:lstStyle>
            <a:lvl1pPr marL="0" indent="0" algn="ctr">
              <a:buNone/>
              <a:defRPr sz="15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801945" y="2626296"/>
            <a:ext cx="89154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6814863" y="4011164"/>
            <a:ext cx="2014812" cy="303043"/>
          </a:xfrm>
        </p:spPr>
        <p:txBody>
          <a:bodyPr>
            <a:noAutofit/>
          </a:bodyPr>
          <a:lstStyle>
            <a:lvl1pPr marL="0" indent="0" algn="ctr">
              <a:buNone/>
              <a:defRPr sz="15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4632771" y="4011164"/>
            <a:ext cx="2014812" cy="303043"/>
          </a:xfrm>
        </p:spPr>
        <p:txBody>
          <a:bodyPr>
            <a:noAutofit/>
          </a:bodyPr>
          <a:lstStyle>
            <a:lvl1pPr marL="0" indent="0" algn="ctr">
              <a:buNone/>
              <a:defRPr sz="15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2486309" y="4011164"/>
            <a:ext cx="2014812" cy="303043"/>
          </a:xfrm>
        </p:spPr>
        <p:txBody>
          <a:bodyPr>
            <a:noAutofit/>
          </a:bodyPr>
          <a:lstStyle>
            <a:lvl1pPr marL="0" indent="0" algn="ctr">
              <a:buNone/>
              <a:defRPr sz="15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3037475" y="2626296"/>
            <a:ext cx="89154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5183940" y="2626296"/>
            <a:ext cx="89154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7330404" y="2626296"/>
            <a:ext cx="89154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314325"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7431900" y="365126"/>
            <a:ext cx="1329489"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1701141"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08801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2"/>
            <a:ext cx="20574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6356352"/>
            <a:ext cx="2801593" cy="365125"/>
          </a:xfrm>
          <a:prstGeom prst="rect">
            <a:avLst/>
          </a:prstGeom>
        </p:spPr>
        <p:txBody>
          <a:bodyPr vert="horz" lIns="91440" tIns="45720" rIns="91440" bIns="45720" rtlCol="0" anchor="ctr"/>
          <a:lstStyle>
            <a:lvl1pPr algn="l">
              <a:defRPr sz="66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5"/>
            <a:ext cx="9141714" cy="1143000"/>
          </a:xfrm>
          <a:prstGeom prst="rect">
            <a:avLst/>
          </a:prstGeom>
        </p:spPr>
      </p:pic>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7431899" y="365127"/>
            <a:ext cx="1329492"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a:prstGeom prst="rect">
            <a:avLst/>
          </a:prstGeom>
        </p:spPr>
        <p:txBody>
          <a:bodyPr>
            <a:noAutofit/>
          </a:bodyPr>
          <a:lstStyle>
            <a:lvl1pPr>
              <a:defRPr sz="3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4555744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5"/>
            <a:ext cx="9141714"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a:prstGeom prst="rect">
            <a:avLst/>
          </a:prstGeom>
        </p:spPr>
        <p:txBody>
          <a:bodyPr>
            <a:noAutofit/>
          </a:bodyPr>
          <a:lstStyle>
            <a:lvl1pPr>
              <a:defRPr sz="3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6356352"/>
            <a:ext cx="2801593" cy="365125"/>
          </a:xfrm>
          <a:prstGeom prst="rect">
            <a:avLst/>
          </a:prstGeom>
        </p:spPr>
        <p:txBody>
          <a:bodyPr vert="horz" lIns="91440" tIns="45720" rIns="91440" bIns="45720" rtlCol="0" anchor="ctr"/>
          <a:lstStyle>
            <a:lvl1pPr algn="l">
              <a:defRPr sz="66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2"/>
            <a:ext cx="20574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7431899" y="365127"/>
            <a:ext cx="1329492" cy="449073"/>
          </a:xfrm>
          <a:prstGeom prst="rect">
            <a:avLst/>
          </a:prstGeom>
        </p:spPr>
      </p:pic>
    </p:spTree>
    <p:custDataLst>
      <p:tags r:id="rId1"/>
    </p:custDataLst>
    <p:extLst>
      <p:ext uri="{BB962C8B-B14F-4D97-AF65-F5344CB8AC3E}">
        <p14:creationId xmlns:p14="http://schemas.microsoft.com/office/powerpoint/2010/main" val="39960999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5"/>
            <a:ext cx="9141714"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a:prstGeom prst="rect">
            <a:avLst/>
          </a:prstGeom>
        </p:spPr>
        <p:txBody>
          <a:bodyPr>
            <a:noAutofit/>
          </a:bodyPr>
          <a:lstStyle>
            <a:lvl1pPr>
              <a:defRPr sz="3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6356352"/>
            <a:ext cx="2801593" cy="365125"/>
          </a:xfrm>
          <a:prstGeom prst="rect">
            <a:avLst/>
          </a:prstGeom>
        </p:spPr>
        <p:txBody>
          <a:bodyPr vert="horz" lIns="91440" tIns="45720" rIns="91440" bIns="45720" rtlCol="0" anchor="ctr"/>
          <a:lstStyle>
            <a:lvl1pPr algn="l">
              <a:defRPr sz="66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6772275" y="6356352"/>
            <a:ext cx="20574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7431899" y="365127"/>
            <a:ext cx="1329492" cy="449073"/>
          </a:xfrm>
          <a:prstGeom prst="rect">
            <a:avLst/>
          </a:prstGeom>
        </p:spPr>
      </p:pic>
    </p:spTree>
    <p:custDataLst>
      <p:tags r:id="rId1"/>
    </p:custDataLst>
    <p:extLst>
      <p:ext uri="{BB962C8B-B14F-4D97-AF65-F5344CB8AC3E}">
        <p14:creationId xmlns:p14="http://schemas.microsoft.com/office/powerpoint/2010/main" val="52028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E925BE-9C70-0844-BFCF-8E64CBBD5C1F}"/>
              </a:ext>
            </a:extLst>
          </p:cNvPr>
          <p:cNvSpPr>
            <a:spLocks noGrp="1"/>
          </p:cNvSpPr>
          <p:nvPr>
            <p:ph type="dt" sz="half" idx="10"/>
          </p:nvPr>
        </p:nvSpPr>
        <p:spPr/>
        <p:txBody>
          <a:bodyPr/>
          <a:lstStyle>
            <a:lvl1pPr>
              <a:defRPr/>
            </a:lvl1pPr>
          </a:lstStyle>
          <a:p>
            <a:pPr>
              <a:defRPr/>
            </a:pPr>
            <a:fld id="{5F3C3184-7CD9-5D43-A0A1-39CD80632F4B}" type="datetime1">
              <a:rPr lang="en-US"/>
              <a:pPr>
                <a:defRPr/>
              </a:pPr>
              <a:t>9/23/21</a:t>
            </a:fld>
            <a:endParaRPr lang="en-US"/>
          </a:p>
        </p:txBody>
      </p:sp>
      <p:sp>
        <p:nvSpPr>
          <p:cNvPr id="5" name="Footer Placeholder 4">
            <a:extLst>
              <a:ext uri="{FF2B5EF4-FFF2-40B4-BE49-F238E27FC236}">
                <a16:creationId xmlns:a16="http://schemas.microsoft.com/office/drawing/2014/main" id="{EB42ADAC-238A-BE47-B4E4-023A026119CF}"/>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8BFD3359-5554-D540-9178-57F90102505E}"/>
              </a:ext>
            </a:extLst>
          </p:cNvPr>
          <p:cNvSpPr>
            <a:spLocks noGrp="1"/>
          </p:cNvSpPr>
          <p:nvPr>
            <p:ph type="sldNum" sz="quarter" idx="12"/>
          </p:nvPr>
        </p:nvSpPr>
        <p:spPr/>
        <p:txBody>
          <a:bodyPr/>
          <a:lstStyle>
            <a:lvl1pPr>
              <a:defRPr/>
            </a:lvl1pPr>
          </a:lstStyle>
          <a:p>
            <a:pPr>
              <a:defRPr/>
            </a:pPr>
            <a:fld id="{FF764AB9-2404-4545-A6C0-7D74EBA4B14B}" type="slidenum">
              <a:rPr lang="en-US"/>
              <a:pPr>
                <a:defRPr/>
              </a:pPr>
              <a:t>‹#›</a:t>
            </a:fld>
            <a:endParaRPr lang="en-US"/>
          </a:p>
        </p:txBody>
      </p:sp>
    </p:spTree>
    <p:extLst>
      <p:ext uri="{BB962C8B-B14F-4D97-AF65-F5344CB8AC3E}">
        <p14:creationId xmlns:p14="http://schemas.microsoft.com/office/powerpoint/2010/main" val="1535747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1852" y="5"/>
            <a:ext cx="9141714"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p:spPr>
        <p:txBody>
          <a:bodyPr>
            <a:noAutofit/>
          </a:bodyPr>
          <a:lstStyle>
            <a:lvl1pPr>
              <a:defRPr sz="3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7431899" y="365127"/>
            <a:ext cx="1329492" cy="449073"/>
          </a:xfrm>
          <a:prstGeom prst="rect">
            <a:avLst/>
          </a:prstGeom>
        </p:spPr>
      </p:pic>
    </p:spTree>
    <p:custDataLst>
      <p:tags r:id="rId1"/>
    </p:custDataLst>
    <p:extLst>
      <p:ext uri="{BB962C8B-B14F-4D97-AF65-F5344CB8AC3E}">
        <p14:creationId xmlns:p14="http://schemas.microsoft.com/office/powerpoint/2010/main" val="29135305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775704" cy="474119"/>
          </a:xfrm>
        </p:spPr>
        <p:txBody>
          <a:bodyPr>
            <a:noAutofit/>
          </a:bodyPr>
          <a:lstStyle>
            <a:lvl1pPr>
              <a:defRPr sz="3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314326"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7431900" y="365125"/>
            <a:ext cx="1329489"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839772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314325" y="6356351"/>
            <a:ext cx="2801593"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6772275" y="6356351"/>
            <a:ext cx="20574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7431900" y="365125"/>
            <a:ext cx="1329489" cy="449072"/>
          </a:xfrm>
          <a:prstGeom prst="rect">
            <a:avLst/>
          </a:prstGeom>
        </p:spPr>
      </p:pic>
    </p:spTree>
    <p:custDataLst>
      <p:tags r:id="rId1"/>
    </p:custDataLst>
    <p:extLst>
      <p:ext uri="{BB962C8B-B14F-4D97-AF65-F5344CB8AC3E}">
        <p14:creationId xmlns:p14="http://schemas.microsoft.com/office/powerpoint/2010/main" val="22737298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314325" y="365126"/>
            <a:ext cx="6223635" cy="474119"/>
          </a:xfrm>
          <a:prstGeom prst="rect">
            <a:avLst/>
          </a:prstGeom>
        </p:spPr>
        <p:txBody>
          <a:bodyPr>
            <a:noAutofit/>
          </a:bodyPr>
          <a:lstStyle>
            <a:lvl1pPr>
              <a:defRPr sz="3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6772275" y="6356352"/>
            <a:ext cx="20574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4557144" y="1803346"/>
            <a:ext cx="1992050" cy="1879131"/>
          </a:xfrm>
          <a:prstGeom prst="rect">
            <a:avLst/>
          </a:prstGeom>
        </p:spPr>
        <p:txBody>
          <a:bodyPr>
            <a:normAutofit/>
          </a:bodyPr>
          <a:lstStyle>
            <a:lvl1pPr marL="0" indent="0">
              <a:lnSpc>
                <a:spcPct val="100000"/>
              </a:lnSpc>
              <a:buNone/>
              <a:defRPr sz="1401"/>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2438593" y="1803346"/>
            <a:ext cx="1992050" cy="1879131"/>
          </a:xfrm>
          <a:prstGeom prst="rect">
            <a:avLst/>
          </a:prstGeom>
        </p:spPr>
        <p:txBody>
          <a:bodyPr>
            <a:normAutofit/>
          </a:bodyPr>
          <a:lstStyle>
            <a:lvl1pPr marL="0" indent="0">
              <a:lnSpc>
                <a:spcPct val="100000"/>
              </a:lnSpc>
              <a:buNone/>
              <a:defRPr sz="1401"/>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314325" y="1340942"/>
            <a:ext cx="1992051" cy="39020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314327" y="1803346"/>
            <a:ext cx="1992050" cy="1879131"/>
          </a:xfrm>
          <a:prstGeom prst="rect">
            <a:avLst/>
          </a:prstGeom>
        </p:spPr>
        <p:txBody>
          <a:bodyPr>
            <a:normAutofit/>
          </a:bodyPr>
          <a:lstStyle>
            <a:lvl1pPr marL="0" indent="0">
              <a:lnSpc>
                <a:spcPct val="100000"/>
              </a:lnSpc>
              <a:buNone/>
              <a:defRPr sz="1401"/>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6772276" y="0"/>
            <a:ext cx="2391356" cy="6875492"/>
          </a:xfrm>
          <a:prstGeom prst="rect">
            <a:avLst/>
          </a:prstGeom>
          <a:solidFill>
            <a:srgbClr val="232F3E"/>
          </a:solidFill>
          <a:ln w="9525" cap="flat" cmpd="sng" algn="ctr">
            <a:noFill/>
            <a:prstDash val="solid"/>
          </a:ln>
          <a:effectLst/>
        </p:spPr>
        <p:txBody>
          <a:bodyPr rtlCol="0" anchor="ctr"/>
          <a:lstStyle/>
          <a:p>
            <a:pPr marL="0" marR="0" lvl="0" indent="0" algn="ctr" defTabSz="335476"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6772275" cy="2837360"/>
          </a:xfrm>
          <a:prstGeom prst="rect">
            <a:avLst/>
          </a:prstGeom>
          <a:solidFill>
            <a:schemeClr val="tx2"/>
          </a:solidFill>
          <a:ln w="9525" cap="flat" cmpd="sng" algn="ctr">
            <a:noFill/>
            <a:prstDash val="solid"/>
          </a:ln>
          <a:effectLst/>
        </p:spPr>
        <p:txBody>
          <a:bodyPr rtlCol="0" anchor="ctr"/>
          <a:lstStyle/>
          <a:p>
            <a:pPr marL="0" marR="0" lvl="0" indent="0" algn="ctr" defTabSz="335476" eaLnBrk="1" fontAlgn="auto" latinLnBrk="0" hangingPunct="1">
              <a:lnSpc>
                <a:spcPct val="100000"/>
              </a:lnSpc>
              <a:spcBef>
                <a:spcPts val="0"/>
              </a:spcBef>
              <a:spcAft>
                <a:spcPts val="0"/>
              </a:spcAft>
              <a:buClrTx/>
              <a:buSzTx/>
              <a:buFontTx/>
              <a:buNone/>
              <a:tabLst/>
              <a:defRPr/>
            </a:pPr>
            <a:endParaRPr kumimoji="0" lang="en-US" sz="132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6995360" y="365127"/>
            <a:ext cx="1834317"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2444879" y="1340942"/>
            <a:ext cx="1992051" cy="39020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4557143" y="1340942"/>
            <a:ext cx="1992051" cy="390200"/>
          </a:xfrm>
          <a:prstGeom prst="rect">
            <a:avLst/>
          </a:prstGeo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592667" y="4444328"/>
            <a:ext cx="5678312" cy="1311187"/>
          </a:xfrm>
          <a:prstGeom prst="rect">
            <a:avLst/>
          </a:prstGeom>
        </p:spPr>
        <p:txBody>
          <a:bodyPr>
            <a:normAutofit/>
          </a:bodyPr>
          <a:lstStyle>
            <a:lvl1pPr marL="0" indent="0">
              <a:buNone/>
              <a:defRPr sz="18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592667" y="5870446"/>
            <a:ext cx="5956526" cy="413702"/>
          </a:xfrm>
          <a:prstGeom prst="rect">
            <a:avLst/>
          </a:prstGeom>
        </p:spPr>
        <p:txBody>
          <a:bodyPr>
            <a:noAutofit/>
          </a:bodyPr>
          <a:lstStyle>
            <a:lvl1pPr marL="0" indent="0">
              <a:buNone/>
              <a:defRPr sz="15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7047179" y="6089841"/>
            <a:ext cx="1329492"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314326" y="6356352"/>
            <a:ext cx="2801593" cy="365125"/>
          </a:xfrm>
          <a:prstGeom prst="rect">
            <a:avLst/>
          </a:prstGeom>
        </p:spPr>
        <p:txBody>
          <a:bodyPr vert="horz" lIns="91440" tIns="45720" rIns="91440" bIns="45720" rtlCol="0" anchor="ctr"/>
          <a:lstStyle>
            <a:lvl1pPr algn="l">
              <a:defRPr sz="66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6995320" y="1564154"/>
            <a:ext cx="1834356" cy="1212914"/>
          </a:xfrm>
        </p:spPr>
        <p:txBody>
          <a:bodyPr>
            <a:normAutofit/>
          </a:bodyPr>
          <a:lstStyle>
            <a:lvl1pPr marL="0" indent="0">
              <a:buNone/>
              <a:defRPr sz="1000">
                <a:solidFill>
                  <a:schemeClr val="bg1"/>
                </a:solidFill>
              </a:defRPr>
            </a:lvl1pPr>
          </a:lstStyle>
          <a:p>
            <a:pPr lvl="0"/>
            <a:r>
              <a:rPr lang="en-US"/>
              <a:t>Click to edit Master text styles</a:t>
            </a:r>
          </a:p>
        </p:txBody>
      </p:sp>
      <p:sp>
        <p:nvSpPr>
          <p:cNvPr id="24" name="TextBox 23"/>
          <p:cNvSpPr txBox="1"/>
          <p:nvPr userDrawn="1"/>
        </p:nvSpPr>
        <p:spPr>
          <a:xfrm>
            <a:off x="218193" y="3889249"/>
            <a:ext cx="577851" cy="1754455"/>
          </a:xfrm>
          <a:prstGeom prst="rect">
            <a:avLst/>
          </a:prstGeom>
          <a:noFill/>
        </p:spPr>
        <p:txBody>
          <a:bodyPr wrap="square" rtlCol="0">
            <a:spAutoFit/>
          </a:bodyPr>
          <a:lstStyle/>
          <a:p>
            <a:r>
              <a:rPr lang="en-US" sz="108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08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6995359" y="3177327"/>
            <a:ext cx="1834356" cy="2758497"/>
          </a:xfrm>
        </p:spPr>
        <p:txBody>
          <a:bodyPr>
            <a:normAutofit/>
          </a:bodyPr>
          <a:lstStyle>
            <a:lvl1pPr marL="0" indent="0">
              <a:buNone/>
              <a:defRPr sz="1000">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6995319" y="2880835"/>
            <a:ext cx="1834356" cy="296493"/>
          </a:xfrm>
        </p:spPr>
        <p:txBody>
          <a:bodyPr>
            <a:normAutofit/>
          </a:bodyPr>
          <a:lstStyle>
            <a:lvl1pPr marL="0" indent="0">
              <a:buNone/>
              <a:defRPr sz="12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314718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314325" y="1361287"/>
            <a:ext cx="8515350" cy="3416300"/>
          </a:xfrm>
        </p:spPr>
        <p:txBody>
          <a:bodyPr anchor="t">
            <a:normAutofit/>
          </a:bodyPr>
          <a:lstStyle>
            <a:lvl1pPr>
              <a:defRPr sz="45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240476" cy="633768"/>
          </a:xfrm>
          <a:prstGeom prst="rect">
            <a:avLst/>
          </a:prstGeom>
          <a:solidFill>
            <a:srgbClr val="36C2B3"/>
          </a:solidFill>
          <a:ln w="9525" cap="flat" cmpd="sng" algn="ctr">
            <a:noFill/>
            <a:prstDash val="solid"/>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314325" y="6356351"/>
            <a:ext cx="2801593" cy="365125"/>
          </a:xfrm>
          <a:prstGeom prst="rect">
            <a:avLst/>
          </a:prstGeom>
        </p:spPr>
        <p:txBody>
          <a:bodyPr vert="horz" lIns="91440" tIns="45720" rIns="91440" bIns="45720" rtlCol="0" anchor="ctr"/>
          <a:lstStyle>
            <a:lvl1pPr algn="l">
              <a:defRPr sz="675"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314325" y="5024594"/>
            <a:ext cx="6044804" cy="488498"/>
          </a:xfrm>
        </p:spPr>
        <p:txBody>
          <a:bodyPr>
            <a:normAutofit/>
          </a:bodyPr>
          <a:lstStyle>
            <a:lvl1pPr marL="0" indent="0">
              <a:buNone/>
              <a:defRPr sz="15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7448324" y="6089840"/>
            <a:ext cx="1329492" cy="449073"/>
          </a:xfrm>
          <a:prstGeom prst="rect">
            <a:avLst/>
          </a:prstGeom>
        </p:spPr>
      </p:pic>
    </p:spTree>
    <p:custDataLst>
      <p:tags r:id="rId1"/>
    </p:custDataLst>
    <p:extLst>
      <p:ext uri="{BB962C8B-B14F-4D97-AF65-F5344CB8AC3E}">
        <p14:creationId xmlns:p14="http://schemas.microsoft.com/office/powerpoint/2010/main" val="9188267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60768" y="-47919"/>
            <a:ext cx="927132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317977" y="6089840"/>
            <a:ext cx="6691435" cy="646331"/>
          </a:xfrm>
          <a:prstGeom prst="rect">
            <a:avLst/>
          </a:prstGeom>
          <a:noFill/>
        </p:spPr>
        <p:txBody>
          <a:bodyPr wrap="square" rtlCol="0">
            <a:noAutofit/>
          </a:bodyPr>
          <a:lstStyle/>
          <a:p>
            <a:pPr algn="just"/>
            <a:r>
              <a:rPr lang="en-US" sz="675"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675" u="sng" dirty="0">
                <a:solidFill>
                  <a:schemeClr val="bg1"/>
                </a:solidFill>
                <a:latin typeface="Amazon Ember Light" charset="0"/>
                <a:ea typeface="Amazon Ember Light" charset="0"/>
                <a:cs typeface="Amazon Ember Light" charset="0"/>
              </a:rPr>
              <a:t>aws-course-feedback@amazon.com</a:t>
            </a:r>
            <a:r>
              <a:rPr lang="en-US" sz="675" dirty="0">
                <a:solidFill>
                  <a:schemeClr val="bg1"/>
                </a:solidFill>
                <a:latin typeface="Amazon Ember Light" charset="0"/>
                <a:ea typeface="Amazon Ember Light" charset="0"/>
                <a:cs typeface="Amazon Ember Light" charset="0"/>
              </a:rPr>
              <a:t>. For all other questions, contact us at: </a:t>
            </a:r>
            <a:r>
              <a:rPr lang="en-US" sz="675" u="sng" dirty="0">
                <a:solidFill>
                  <a:schemeClr val="bg1"/>
                </a:solidFill>
                <a:latin typeface="Amazon Ember Light" charset="0"/>
                <a:ea typeface="Amazon Ember Light" charset="0"/>
                <a:cs typeface="Amazon Ember Light" charset="0"/>
              </a:rPr>
              <a:t>https://aws.amazon.com/contact-us/aws-training/</a:t>
            </a:r>
            <a:r>
              <a:rPr lang="en-US" sz="675" dirty="0">
                <a:solidFill>
                  <a:schemeClr val="bg1"/>
                </a:solidFill>
                <a:latin typeface="Amazon Ember Light" charset="0"/>
                <a:ea typeface="Amazon Ember Light" charset="0"/>
                <a:cs typeface="Amazon Ember Light" charset="0"/>
              </a:rPr>
              <a:t>. All trademarks are the property of their owners.</a:t>
            </a:r>
          </a:p>
          <a:p>
            <a:pPr algn="just"/>
            <a:endParaRPr lang="en-US" sz="675"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314325" y="3191941"/>
            <a:ext cx="8515350" cy="474119"/>
          </a:xfrm>
        </p:spPr>
        <p:txBody>
          <a:bodyPr>
            <a:noAutofit/>
          </a:bodyPr>
          <a:lstStyle>
            <a:lvl1pPr>
              <a:defRPr sz="45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7448324" y="6089840"/>
            <a:ext cx="1329492" cy="449073"/>
          </a:xfrm>
          <a:prstGeom prst="rect">
            <a:avLst/>
          </a:prstGeom>
        </p:spPr>
      </p:pic>
    </p:spTree>
    <p:custDataLst>
      <p:tags r:id="rId1"/>
    </p:custDataLst>
    <p:extLst>
      <p:ext uri="{BB962C8B-B14F-4D97-AF65-F5344CB8AC3E}">
        <p14:creationId xmlns:p14="http://schemas.microsoft.com/office/powerpoint/2010/main" val="158483882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9524"/>
          </a:xfrm>
          <a:prstGeom prst="rect">
            <a:avLst/>
          </a:prstGeom>
        </p:spPr>
      </p:pic>
      <p:sp>
        <p:nvSpPr>
          <p:cNvPr id="2" name="Title 1"/>
          <p:cNvSpPr>
            <a:spLocks noGrp="1"/>
          </p:cNvSpPr>
          <p:nvPr>
            <p:ph type="title"/>
          </p:nvPr>
        </p:nvSpPr>
        <p:spPr>
          <a:xfrm>
            <a:off x="496957" y="2770244"/>
            <a:ext cx="8336446" cy="779463"/>
          </a:xfrm>
        </p:spPr>
        <p:txBody>
          <a:bodyPr>
            <a:noAutofit/>
          </a:bodyPr>
          <a:lstStyle>
            <a:lvl1pPr>
              <a:defRPr sz="45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792721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82620F8E-ED64-274A-952E-0EC528C96BD6}"/>
              </a:ext>
            </a:extLst>
          </p:cNvPr>
          <p:cNvSpPr>
            <a:spLocks noGrp="1"/>
          </p:cNvSpPr>
          <p:nvPr>
            <p:ph type="dt" sz="half" idx="10"/>
          </p:nvPr>
        </p:nvSpPr>
        <p:spPr/>
        <p:txBody>
          <a:bodyPr/>
          <a:lstStyle>
            <a:lvl1pPr>
              <a:defRPr/>
            </a:lvl1pPr>
          </a:lstStyle>
          <a:p>
            <a:pPr>
              <a:defRPr/>
            </a:pPr>
            <a:fld id="{9780D80C-4EF3-4D4C-8954-FC756A2B10A8}" type="datetime1">
              <a:rPr lang="en-US"/>
              <a:pPr>
                <a:defRPr/>
              </a:pPr>
              <a:t>9/23/21</a:t>
            </a:fld>
            <a:endParaRPr lang="en-US"/>
          </a:p>
        </p:txBody>
      </p:sp>
      <p:sp>
        <p:nvSpPr>
          <p:cNvPr id="6" name="Footer Placeholder 4">
            <a:extLst>
              <a:ext uri="{FF2B5EF4-FFF2-40B4-BE49-F238E27FC236}">
                <a16:creationId xmlns:a16="http://schemas.microsoft.com/office/drawing/2014/main" id="{B2967329-B664-D940-931F-BA8ABAC9B92E}"/>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7" name="Slide Number Placeholder 5">
            <a:extLst>
              <a:ext uri="{FF2B5EF4-FFF2-40B4-BE49-F238E27FC236}">
                <a16:creationId xmlns:a16="http://schemas.microsoft.com/office/drawing/2014/main" id="{A2696BF6-E13E-0C46-A622-4D4E95C839EC}"/>
              </a:ext>
            </a:extLst>
          </p:cNvPr>
          <p:cNvSpPr>
            <a:spLocks noGrp="1"/>
          </p:cNvSpPr>
          <p:nvPr>
            <p:ph type="sldNum" sz="quarter" idx="12"/>
          </p:nvPr>
        </p:nvSpPr>
        <p:spPr/>
        <p:txBody>
          <a:bodyPr/>
          <a:lstStyle>
            <a:lvl1pPr>
              <a:defRPr/>
            </a:lvl1pPr>
          </a:lstStyle>
          <a:p>
            <a:pPr>
              <a:defRPr/>
            </a:pPr>
            <a:fld id="{2516E22C-7E88-7740-93F1-F21BF5DD4759}" type="slidenum">
              <a:rPr lang="en-US"/>
              <a:pPr>
                <a:defRPr/>
              </a:pPr>
              <a:t>‹#›</a:t>
            </a:fld>
            <a:endParaRPr lang="en-US"/>
          </a:p>
        </p:txBody>
      </p:sp>
    </p:spTree>
    <p:extLst>
      <p:ext uri="{BB962C8B-B14F-4D97-AF65-F5344CB8AC3E}">
        <p14:creationId xmlns:p14="http://schemas.microsoft.com/office/powerpoint/2010/main" val="3554867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78D8EF03-3B3C-1743-AA7B-C57F8B53F7FD}"/>
              </a:ext>
            </a:extLst>
          </p:cNvPr>
          <p:cNvSpPr>
            <a:spLocks noGrp="1"/>
          </p:cNvSpPr>
          <p:nvPr>
            <p:ph type="dt" sz="half" idx="10"/>
          </p:nvPr>
        </p:nvSpPr>
        <p:spPr/>
        <p:txBody>
          <a:bodyPr/>
          <a:lstStyle>
            <a:lvl1pPr>
              <a:defRPr/>
            </a:lvl1pPr>
          </a:lstStyle>
          <a:p>
            <a:pPr>
              <a:defRPr/>
            </a:pPr>
            <a:fld id="{37E4EB9E-8A1E-F649-96BA-A94CA499F538}" type="datetime1">
              <a:rPr lang="en-US"/>
              <a:pPr>
                <a:defRPr/>
              </a:pPr>
              <a:t>9/23/21</a:t>
            </a:fld>
            <a:endParaRPr lang="en-US"/>
          </a:p>
        </p:txBody>
      </p:sp>
      <p:sp>
        <p:nvSpPr>
          <p:cNvPr id="8" name="Footer Placeholder 4">
            <a:extLst>
              <a:ext uri="{FF2B5EF4-FFF2-40B4-BE49-F238E27FC236}">
                <a16:creationId xmlns:a16="http://schemas.microsoft.com/office/drawing/2014/main" id="{424DFD34-D24D-254E-B27E-74C4B7BDEDBE}"/>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9" name="Slide Number Placeholder 5">
            <a:extLst>
              <a:ext uri="{FF2B5EF4-FFF2-40B4-BE49-F238E27FC236}">
                <a16:creationId xmlns:a16="http://schemas.microsoft.com/office/drawing/2014/main" id="{38A00258-8686-6142-AD2A-AF4D9F9F5239}"/>
              </a:ext>
            </a:extLst>
          </p:cNvPr>
          <p:cNvSpPr>
            <a:spLocks noGrp="1"/>
          </p:cNvSpPr>
          <p:nvPr>
            <p:ph type="sldNum" sz="quarter" idx="12"/>
          </p:nvPr>
        </p:nvSpPr>
        <p:spPr/>
        <p:txBody>
          <a:bodyPr/>
          <a:lstStyle>
            <a:lvl1pPr>
              <a:defRPr/>
            </a:lvl1pPr>
          </a:lstStyle>
          <a:p>
            <a:pPr>
              <a:defRPr/>
            </a:pPr>
            <a:fld id="{4C12DF1D-4159-CB4C-AAB1-67EA28770A5D}" type="slidenum">
              <a:rPr lang="en-US"/>
              <a:pPr>
                <a:defRPr/>
              </a:pPr>
              <a:t>‹#›</a:t>
            </a:fld>
            <a:endParaRPr lang="en-US"/>
          </a:p>
        </p:txBody>
      </p:sp>
    </p:spTree>
    <p:extLst>
      <p:ext uri="{BB962C8B-B14F-4D97-AF65-F5344CB8AC3E}">
        <p14:creationId xmlns:p14="http://schemas.microsoft.com/office/powerpoint/2010/main" val="48791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E99A278-E6E2-EB40-909E-A7EBA80DD3C9}"/>
              </a:ext>
            </a:extLst>
          </p:cNvPr>
          <p:cNvSpPr>
            <a:spLocks noGrp="1"/>
          </p:cNvSpPr>
          <p:nvPr>
            <p:ph type="dt" sz="half" idx="10"/>
          </p:nvPr>
        </p:nvSpPr>
        <p:spPr/>
        <p:txBody>
          <a:bodyPr/>
          <a:lstStyle>
            <a:lvl1pPr>
              <a:defRPr/>
            </a:lvl1pPr>
          </a:lstStyle>
          <a:p>
            <a:pPr>
              <a:defRPr/>
            </a:pPr>
            <a:fld id="{E741CEF9-F95D-6446-B625-BB76EEF9873E}" type="datetime1">
              <a:rPr lang="en-US"/>
              <a:pPr>
                <a:defRPr/>
              </a:pPr>
              <a:t>9/23/21</a:t>
            </a:fld>
            <a:endParaRPr lang="en-US"/>
          </a:p>
        </p:txBody>
      </p:sp>
      <p:sp>
        <p:nvSpPr>
          <p:cNvPr id="4" name="Footer Placeholder 4">
            <a:extLst>
              <a:ext uri="{FF2B5EF4-FFF2-40B4-BE49-F238E27FC236}">
                <a16:creationId xmlns:a16="http://schemas.microsoft.com/office/drawing/2014/main" id="{A849E586-4A4A-2243-9619-107727F0EAA2}"/>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5" name="Slide Number Placeholder 5">
            <a:extLst>
              <a:ext uri="{FF2B5EF4-FFF2-40B4-BE49-F238E27FC236}">
                <a16:creationId xmlns:a16="http://schemas.microsoft.com/office/drawing/2014/main" id="{FF019774-A067-E740-929F-645DBF76FC17}"/>
              </a:ext>
            </a:extLst>
          </p:cNvPr>
          <p:cNvSpPr>
            <a:spLocks noGrp="1"/>
          </p:cNvSpPr>
          <p:nvPr>
            <p:ph type="sldNum" sz="quarter" idx="12"/>
          </p:nvPr>
        </p:nvSpPr>
        <p:spPr/>
        <p:txBody>
          <a:bodyPr/>
          <a:lstStyle>
            <a:lvl1pPr>
              <a:defRPr/>
            </a:lvl1pPr>
          </a:lstStyle>
          <a:p>
            <a:pPr>
              <a:defRPr/>
            </a:pPr>
            <a:fld id="{9EA46E89-6651-534C-B327-E1E45EA46196}" type="slidenum">
              <a:rPr lang="en-US"/>
              <a:pPr>
                <a:defRPr/>
              </a:pPr>
              <a:t>‹#›</a:t>
            </a:fld>
            <a:endParaRPr lang="en-US"/>
          </a:p>
        </p:txBody>
      </p:sp>
    </p:spTree>
    <p:extLst>
      <p:ext uri="{BB962C8B-B14F-4D97-AF65-F5344CB8AC3E}">
        <p14:creationId xmlns:p14="http://schemas.microsoft.com/office/powerpoint/2010/main" val="215434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22AAC85-F7A0-2E44-94C0-BB40DB8FD53E}"/>
              </a:ext>
            </a:extLst>
          </p:cNvPr>
          <p:cNvSpPr>
            <a:spLocks noGrp="1"/>
          </p:cNvSpPr>
          <p:nvPr>
            <p:ph type="dt" sz="half" idx="10"/>
          </p:nvPr>
        </p:nvSpPr>
        <p:spPr/>
        <p:txBody>
          <a:bodyPr/>
          <a:lstStyle>
            <a:lvl1pPr>
              <a:defRPr/>
            </a:lvl1pPr>
          </a:lstStyle>
          <a:p>
            <a:pPr>
              <a:defRPr/>
            </a:pPr>
            <a:fld id="{73CA138E-BF8C-A947-BC13-826E47EE5383}" type="datetime1">
              <a:rPr lang="en-US"/>
              <a:pPr>
                <a:defRPr/>
              </a:pPr>
              <a:t>9/23/21</a:t>
            </a:fld>
            <a:endParaRPr lang="en-US"/>
          </a:p>
        </p:txBody>
      </p:sp>
      <p:sp>
        <p:nvSpPr>
          <p:cNvPr id="3" name="Footer Placeholder 4">
            <a:extLst>
              <a:ext uri="{FF2B5EF4-FFF2-40B4-BE49-F238E27FC236}">
                <a16:creationId xmlns:a16="http://schemas.microsoft.com/office/drawing/2014/main" id="{55B7655A-B35E-EC45-983D-FCC0EEB2D65C}"/>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4" name="Slide Number Placeholder 5">
            <a:extLst>
              <a:ext uri="{FF2B5EF4-FFF2-40B4-BE49-F238E27FC236}">
                <a16:creationId xmlns:a16="http://schemas.microsoft.com/office/drawing/2014/main" id="{D4FCF8A0-01BD-EE45-9A06-4F3CABE5B222}"/>
              </a:ext>
            </a:extLst>
          </p:cNvPr>
          <p:cNvSpPr>
            <a:spLocks noGrp="1"/>
          </p:cNvSpPr>
          <p:nvPr>
            <p:ph type="sldNum" sz="quarter" idx="12"/>
          </p:nvPr>
        </p:nvSpPr>
        <p:spPr/>
        <p:txBody>
          <a:bodyPr/>
          <a:lstStyle>
            <a:lvl1pPr>
              <a:defRPr/>
            </a:lvl1pPr>
          </a:lstStyle>
          <a:p>
            <a:pPr>
              <a:defRPr/>
            </a:pPr>
            <a:fld id="{0B743B55-2F5F-7A4C-A2AD-AD0A8D03980A}" type="slidenum">
              <a:rPr lang="en-US"/>
              <a:pPr>
                <a:defRPr/>
              </a:pPr>
              <a:t>‹#›</a:t>
            </a:fld>
            <a:endParaRPr lang="en-US"/>
          </a:p>
        </p:txBody>
      </p:sp>
    </p:spTree>
    <p:extLst>
      <p:ext uri="{BB962C8B-B14F-4D97-AF65-F5344CB8AC3E}">
        <p14:creationId xmlns:p14="http://schemas.microsoft.com/office/powerpoint/2010/main" val="3119035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49951F37-E549-B64C-A3A7-42A7BD1E8D77}"/>
              </a:ext>
            </a:extLst>
          </p:cNvPr>
          <p:cNvSpPr>
            <a:spLocks noGrp="1"/>
          </p:cNvSpPr>
          <p:nvPr>
            <p:ph type="dt" sz="half" idx="10"/>
          </p:nvPr>
        </p:nvSpPr>
        <p:spPr/>
        <p:txBody>
          <a:bodyPr/>
          <a:lstStyle>
            <a:lvl1pPr>
              <a:defRPr/>
            </a:lvl1pPr>
          </a:lstStyle>
          <a:p>
            <a:pPr>
              <a:defRPr/>
            </a:pPr>
            <a:fld id="{752412A9-D92C-0F42-A773-3B9874EF36CE}" type="datetime1">
              <a:rPr lang="en-US"/>
              <a:pPr>
                <a:defRPr/>
              </a:pPr>
              <a:t>9/23/21</a:t>
            </a:fld>
            <a:endParaRPr lang="en-US"/>
          </a:p>
        </p:txBody>
      </p:sp>
      <p:sp>
        <p:nvSpPr>
          <p:cNvPr id="6" name="Footer Placeholder 4">
            <a:extLst>
              <a:ext uri="{FF2B5EF4-FFF2-40B4-BE49-F238E27FC236}">
                <a16:creationId xmlns:a16="http://schemas.microsoft.com/office/drawing/2014/main" id="{24AA67F0-B0ED-A647-83C5-DA46B858CE54}"/>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7" name="Slide Number Placeholder 5">
            <a:extLst>
              <a:ext uri="{FF2B5EF4-FFF2-40B4-BE49-F238E27FC236}">
                <a16:creationId xmlns:a16="http://schemas.microsoft.com/office/drawing/2014/main" id="{D2D0381D-7EB6-7F44-B8E4-363007114C97}"/>
              </a:ext>
            </a:extLst>
          </p:cNvPr>
          <p:cNvSpPr>
            <a:spLocks noGrp="1"/>
          </p:cNvSpPr>
          <p:nvPr>
            <p:ph type="sldNum" sz="quarter" idx="12"/>
          </p:nvPr>
        </p:nvSpPr>
        <p:spPr/>
        <p:txBody>
          <a:bodyPr/>
          <a:lstStyle>
            <a:lvl1pPr>
              <a:defRPr/>
            </a:lvl1pPr>
          </a:lstStyle>
          <a:p>
            <a:pPr>
              <a:defRPr/>
            </a:pPr>
            <a:fld id="{55DF0F06-B203-0040-909C-78AC315DA314}" type="slidenum">
              <a:rPr lang="en-US"/>
              <a:pPr>
                <a:defRPr/>
              </a:pPr>
              <a:t>‹#›</a:t>
            </a:fld>
            <a:endParaRPr lang="en-US"/>
          </a:p>
        </p:txBody>
      </p:sp>
    </p:spTree>
    <p:extLst>
      <p:ext uri="{BB962C8B-B14F-4D97-AF65-F5344CB8AC3E}">
        <p14:creationId xmlns:p14="http://schemas.microsoft.com/office/powerpoint/2010/main" val="41522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9A8144A4-8454-ED40-A0E0-2023BA8380CC}"/>
              </a:ext>
            </a:extLst>
          </p:cNvPr>
          <p:cNvSpPr>
            <a:spLocks noGrp="1"/>
          </p:cNvSpPr>
          <p:nvPr>
            <p:ph type="dt" sz="half" idx="10"/>
          </p:nvPr>
        </p:nvSpPr>
        <p:spPr/>
        <p:txBody>
          <a:bodyPr/>
          <a:lstStyle>
            <a:lvl1pPr>
              <a:defRPr/>
            </a:lvl1pPr>
          </a:lstStyle>
          <a:p>
            <a:pPr>
              <a:defRPr/>
            </a:pPr>
            <a:fld id="{B17BCC46-97BA-0548-8021-57D4F8BC5120}" type="datetime1">
              <a:rPr lang="en-US"/>
              <a:pPr>
                <a:defRPr/>
              </a:pPr>
              <a:t>9/23/21</a:t>
            </a:fld>
            <a:endParaRPr lang="en-US"/>
          </a:p>
        </p:txBody>
      </p:sp>
      <p:sp>
        <p:nvSpPr>
          <p:cNvPr id="6" name="Footer Placeholder 4">
            <a:extLst>
              <a:ext uri="{FF2B5EF4-FFF2-40B4-BE49-F238E27FC236}">
                <a16:creationId xmlns:a16="http://schemas.microsoft.com/office/drawing/2014/main" id="{D36ECC21-3B46-3647-B438-EAD7A9706804}"/>
              </a:ext>
            </a:extLst>
          </p:cNvPr>
          <p:cNvSpPr>
            <a:spLocks noGrp="1"/>
          </p:cNvSpPr>
          <p:nvPr>
            <p:ph type="ftr" sz="quarter" idx="11"/>
          </p:nvPr>
        </p:nvSpPr>
        <p:spPr/>
        <p:txBody>
          <a:bodyPr/>
          <a:lstStyle>
            <a:lvl1pPr>
              <a:defRPr/>
            </a:lvl1pPr>
          </a:lstStyle>
          <a:p>
            <a:pPr>
              <a:defRPr/>
            </a:pPr>
            <a:r>
              <a:rPr lang="en-US"/>
              <a:t>Distributed and Cloud Computing - Fall 2021</a:t>
            </a:r>
          </a:p>
        </p:txBody>
      </p:sp>
      <p:sp>
        <p:nvSpPr>
          <p:cNvPr id="7" name="Slide Number Placeholder 5">
            <a:extLst>
              <a:ext uri="{FF2B5EF4-FFF2-40B4-BE49-F238E27FC236}">
                <a16:creationId xmlns:a16="http://schemas.microsoft.com/office/drawing/2014/main" id="{168A0B87-722B-084D-B72B-4D3CF1812959}"/>
              </a:ext>
            </a:extLst>
          </p:cNvPr>
          <p:cNvSpPr>
            <a:spLocks noGrp="1"/>
          </p:cNvSpPr>
          <p:nvPr>
            <p:ph type="sldNum" sz="quarter" idx="12"/>
          </p:nvPr>
        </p:nvSpPr>
        <p:spPr/>
        <p:txBody>
          <a:bodyPr/>
          <a:lstStyle>
            <a:lvl1pPr>
              <a:defRPr/>
            </a:lvl1pPr>
          </a:lstStyle>
          <a:p>
            <a:pPr>
              <a:defRPr/>
            </a:pPr>
            <a:fld id="{FBF17AEF-5E16-704F-9406-F1E10A7A8EBB}" type="slidenum">
              <a:rPr lang="en-US"/>
              <a:pPr>
                <a:defRPr/>
              </a:pPr>
              <a:t>‹#›</a:t>
            </a:fld>
            <a:endParaRPr lang="en-US"/>
          </a:p>
        </p:txBody>
      </p:sp>
    </p:spTree>
    <p:extLst>
      <p:ext uri="{BB962C8B-B14F-4D97-AF65-F5344CB8AC3E}">
        <p14:creationId xmlns:p14="http://schemas.microsoft.com/office/powerpoint/2010/main" val="4179987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tags" Target="../tags/tag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Title Placeholder 1">
            <a:extLst>
              <a:ext uri="{FF2B5EF4-FFF2-40B4-BE49-F238E27FC236}">
                <a16:creationId xmlns:a16="http://schemas.microsoft.com/office/drawing/2014/main" id="{CFED580C-F1C6-6F49-AF19-4A357BB9A8CA}"/>
              </a:ext>
            </a:extLst>
          </p:cNvPr>
          <p:cNvSpPr>
            <a:spLocks noGrp="1" noChangeArrowheads="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 name="Text Placeholder 2">
            <a:extLst>
              <a:ext uri="{FF2B5EF4-FFF2-40B4-BE49-F238E27FC236}">
                <a16:creationId xmlns:a16="http://schemas.microsoft.com/office/drawing/2014/main" id="{B536670F-6A1A-FB48-9A97-C42BB4704A0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3C2FD-8602-234A-9B84-FD4462C113D9}"/>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defRPr>
            </a:lvl1pPr>
          </a:lstStyle>
          <a:p>
            <a:pPr>
              <a:defRPr/>
            </a:pPr>
            <a:fld id="{E565A953-2821-014F-AB36-807EFB0F881E}" type="datetime1">
              <a:rPr lang="en-US"/>
              <a:pPr>
                <a:defRPr/>
              </a:pPr>
              <a:t>9/23/21</a:t>
            </a:fld>
            <a:endParaRPr lang="en-US"/>
          </a:p>
        </p:txBody>
      </p:sp>
      <p:sp>
        <p:nvSpPr>
          <p:cNvPr id="5" name="Footer Placeholder 4">
            <a:extLst>
              <a:ext uri="{FF2B5EF4-FFF2-40B4-BE49-F238E27FC236}">
                <a16:creationId xmlns:a16="http://schemas.microsoft.com/office/drawing/2014/main" id="{C75C2417-B051-A54F-BB59-6045D5919F83}"/>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defRPr>
            </a:lvl1p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A11769A9-EECF-4E42-A40D-6FF5B43E91A0}"/>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pPr>
              <a:defRPr/>
            </a:pPr>
            <a:fld id="{F3C5EF95-2B17-F644-B1BE-E6BC2835B4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hd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314325" y="365126"/>
            <a:ext cx="851535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314325" y="1825626"/>
            <a:ext cx="85153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6772275" y="6356351"/>
            <a:ext cx="2057400" cy="365125"/>
          </a:xfrm>
          <a:prstGeom prst="rect">
            <a:avLst/>
          </a:prstGeom>
        </p:spPr>
        <p:txBody>
          <a:bodyPr vert="horz" lIns="91440" tIns="45720" rIns="91440" bIns="45720" rtlCol="0" anchor="ctr"/>
          <a:lstStyle>
            <a:lvl1pPr algn="r">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314325" y="6356351"/>
            <a:ext cx="5153286" cy="365125"/>
          </a:xfrm>
          <a:prstGeom prst="rect">
            <a:avLst/>
          </a:prstGeom>
        </p:spPr>
        <p:txBody>
          <a:bodyPr vert="horz" lIns="91440" tIns="45720" rIns="91440" bIns="45720" rtlCol="0" anchor="ctr"/>
          <a:lstStyle>
            <a:lvl1pPr algn="l">
              <a:defRPr sz="675"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6"/>
    </p:custDataLst>
    <p:extLst>
      <p:ext uri="{BB962C8B-B14F-4D97-AF65-F5344CB8AC3E}">
        <p14:creationId xmlns:p14="http://schemas.microsoft.com/office/powerpoint/2010/main" val="3577551657"/>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 id="2147483839" r:id="rId16"/>
    <p:sldLayoutId id="2147483840" r:id="rId17"/>
    <p:sldLayoutId id="2147483841" r:id="rId18"/>
    <p:sldLayoutId id="2147483842" r:id="rId19"/>
    <p:sldLayoutId id="2147483843" r:id="rId20"/>
    <p:sldLayoutId id="2147483844" r:id="rId21"/>
    <p:sldLayoutId id="2147483845" r:id="rId22"/>
    <p:sldLayoutId id="2147483846" r:id="rId23"/>
    <p:sldLayoutId id="2147483847" r:id="rId24"/>
  </p:sldLayoutIdLst>
  <p:hf hdr="0" dt="0"/>
  <p:txStyles>
    <p:titleStyle>
      <a:lvl1pPr algn="l" defTabSz="685800" rtl="0" eaLnBrk="1" latinLnBrk="0" hangingPunct="1">
        <a:lnSpc>
          <a:spcPct val="90000"/>
        </a:lnSpc>
        <a:spcBef>
          <a:spcPct val="0"/>
        </a:spcBef>
        <a:buNone/>
        <a:defRPr sz="3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youtu.be/Akpu35MKzrAhttps:/slideplayer.com/slide/12774319/" TargetMode="External"/><Relationship Id="rId2" Type="http://schemas.openxmlformats.org/officeDocument/2006/relationships/hyperlink" Target="https://www.snia.org/sites/default/files/ESF/SNIA-Block-File-Object-Storage-Webcast-Final.pdf" TargetMode="External"/><Relationship Id="rId1" Type="http://schemas.openxmlformats.org/officeDocument/2006/relationships/slideLayout" Target="../slideLayouts/slideLayout2.xml"/><Relationship Id="rId5" Type="http://schemas.openxmlformats.org/officeDocument/2006/relationships/hyperlink" Target="https://apachebooster.com/blog/different-types-of-storage-object-vs-file-vs-block-storage/" TargetMode="External"/><Relationship Id="rId4" Type="http://schemas.openxmlformats.org/officeDocument/2006/relationships/hyperlink" Target="https://blog.storagecraft.com/object-storage-system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nscu-my.sharepoint.com/:b:/g/personal/xn7118mm_minnstate_edu/ERumJYvijv9Oqr_hlwNEy4QB9I1l4hJQGAAMrub1LSCcNQ?e=baRsxT" TargetMode="External"/><Relationship Id="rId2" Type="http://schemas.openxmlformats.org/officeDocument/2006/relationships/hyperlink" Target="https://mnscu-my.sharepoint.com/:b:/g/personal/xn7118mm_minnstate_edu/Ee4TmSBP_S9Bh3kdprn_tIwB09GjcGXAKMvWD9fTBvqlLA?e=1ZNo2a" TargetMode="External"/><Relationship Id="rId1" Type="http://schemas.openxmlformats.org/officeDocument/2006/relationships/slideLayout" Target="../slideLayouts/slideLayout2.xml"/><Relationship Id="rId5" Type="http://schemas.openxmlformats.org/officeDocument/2006/relationships/hyperlink" Target="https://cloud.google.com/filestore/docs/quickstart-console" TargetMode="External"/><Relationship Id="rId4" Type="http://schemas.openxmlformats.org/officeDocument/2006/relationships/hyperlink" Target="https://docs.aws.amazon.com/efs/latest/ug/efs-ug.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ags" Target="../tags/tag25.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ags" Target="../tags/tag26.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Title 4">
            <a:extLst>
              <a:ext uri="{FF2B5EF4-FFF2-40B4-BE49-F238E27FC236}">
                <a16:creationId xmlns:a16="http://schemas.microsoft.com/office/drawing/2014/main" id="{358E7388-20FE-604D-9F8D-4F499BA875D1}"/>
              </a:ext>
            </a:extLst>
          </p:cNvPr>
          <p:cNvSpPr>
            <a:spLocks noGrp="1" noChangeArrowheads="1"/>
          </p:cNvSpPr>
          <p:nvPr>
            <p:ph type="ctrTitle"/>
          </p:nvPr>
        </p:nvSpPr>
        <p:spPr/>
        <p:txBody>
          <a:bodyPr/>
          <a:lstStyle/>
          <a:p>
            <a:pPr algn="l"/>
            <a:br>
              <a:rPr lang="en-US" altLang="en-US" sz="3300"/>
            </a:br>
            <a:r>
              <a:rPr lang="en-US" altLang="en-US" sz="3300"/>
              <a:t>ICS 432 – 01</a:t>
            </a:r>
            <a:br>
              <a:rPr lang="en-US" altLang="en-US" sz="3300"/>
            </a:br>
            <a:r>
              <a:rPr lang="en-US" altLang="en-US" sz="3300"/>
              <a:t>Distributed and Cloud Computing </a:t>
            </a:r>
            <a:br>
              <a:rPr lang="en-US" altLang="en-US" sz="3300"/>
            </a:br>
            <a:r>
              <a:rPr lang="en-US" altLang="en-US" sz="3300"/>
              <a:t>Fall 2021</a:t>
            </a:r>
            <a:br>
              <a:rPr lang="en-US" altLang="en-US" sz="3300"/>
            </a:br>
            <a:endParaRPr lang="en-US" altLang="en-US" sz="3300"/>
          </a:p>
        </p:txBody>
      </p:sp>
      <p:sp>
        <p:nvSpPr>
          <p:cNvPr id="140290" name="Subtitle 5">
            <a:extLst>
              <a:ext uri="{FF2B5EF4-FFF2-40B4-BE49-F238E27FC236}">
                <a16:creationId xmlns:a16="http://schemas.microsoft.com/office/drawing/2014/main" id="{061F7456-4A74-8244-AFBE-567DED2F9ADC}"/>
              </a:ext>
            </a:extLst>
          </p:cNvPr>
          <p:cNvSpPr>
            <a:spLocks noGrp="1" noChangeArrowheads="1"/>
          </p:cNvSpPr>
          <p:nvPr>
            <p:ph type="subTitle" idx="1"/>
          </p:nvPr>
        </p:nvSpPr>
        <p:spPr bwMode="auto"/>
        <p:txBody>
          <a:bodyPr wrap="square" numCol="1" anchor="t" anchorCtr="0" compatLnSpc="1">
            <a:prstTxWarp prst="textNoShape">
              <a:avLst/>
            </a:prstTxWarp>
          </a:bodyPr>
          <a:lstStyle/>
          <a:p>
            <a:r>
              <a:rPr lang="en-US" altLang="en-US"/>
              <a:t>Instructor: Thanaa Ghanem</a:t>
            </a:r>
          </a:p>
          <a:p>
            <a:r>
              <a:rPr lang="en-US" altLang="en-US">
                <a:hlinkClick r:id="rId2"/>
              </a:rPr>
              <a:t>thanaa.ghanem@metrostate.edu</a:t>
            </a:r>
            <a:endParaRPr lang="en-US" altLang="en-US"/>
          </a:p>
          <a:p>
            <a:endParaRPr lang="en-US" altLang="en-US"/>
          </a:p>
          <a:p>
            <a:r>
              <a:rPr lang="en-US" altLang="en-US" b="1"/>
              <a:t>Lecture 5</a:t>
            </a:r>
          </a:p>
          <a:p>
            <a:r>
              <a:rPr lang="en-US" altLang="en-US" b="1"/>
              <a:t>September 25, 2021</a:t>
            </a:r>
          </a:p>
          <a:p>
            <a:endParaRPr lang="en-US" altLang="en-US"/>
          </a:p>
        </p:txBody>
      </p:sp>
      <p:sp>
        <p:nvSpPr>
          <p:cNvPr id="3" name="Footer Placeholder 2">
            <a:extLst>
              <a:ext uri="{FF2B5EF4-FFF2-40B4-BE49-F238E27FC236}">
                <a16:creationId xmlns:a16="http://schemas.microsoft.com/office/drawing/2014/main" id="{FD155A93-9DD6-BF44-B370-D680A4D9DDD2}"/>
              </a:ext>
            </a:extLst>
          </p:cNvPr>
          <p:cNvSpPr>
            <a:spLocks noGrp="1"/>
          </p:cNvSpPr>
          <p:nvPr>
            <p:ph type="ftr" sz="quarter" idx="11"/>
          </p:nvPr>
        </p:nvSpPr>
        <p:spPr/>
        <p:txBody>
          <a:bodyPr/>
          <a:lstStyle/>
          <a:p>
            <a:pPr>
              <a:defRPr/>
            </a:pPr>
            <a:r>
              <a:rPr lang="en-US" dirty="0"/>
              <a:t>Distributed and Cloud Computing - Fall 2021</a:t>
            </a:r>
          </a:p>
        </p:txBody>
      </p:sp>
      <p:sp>
        <p:nvSpPr>
          <p:cNvPr id="8" name="Slide Number Placeholder 7">
            <a:extLst>
              <a:ext uri="{FF2B5EF4-FFF2-40B4-BE49-F238E27FC236}">
                <a16:creationId xmlns:a16="http://schemas.microsoft.com/office/drawing/2014/main" id="{5D3878BE-999A-1242-BC68-D771BC47843A}"/>
              </a:ext>
            </a:extLst>
          </p:cNvPr>
          <p:cNvSpPr>
            <a:spLocks noGrp="1"/>
          </p:cNvSpPr>
          <p:nvPr>
            <p:ph type="sldNum" sz="quarter" idx="12"/>
          </p:nvPr>
        </p:nvSpPr>
        <p:spPr/>
        <p:txBody>
          <a:bodyPr/>
          <a:lstStyle/>
          <a:p>
            <a:pPr>
              <a:defRPr/>
            </a:pPr>
            <a:fld id="{468D2211-9ED3-FB47-9C6D-C2E66BA21462}" type="slidenum">
              <a:rPr lang="en-US"/>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0B1D-1E35-F04E-A811-433368DE67C9}"/>
              </a:ext>
            </a:extLst>
          </p:cNvPr>
          <p:cNvSpPr>
            <a:spLocks noGrp="1"/>
          </p:cNvSpPr>
          <p:nvPr>
            <p:ph type="title"/>
          </p:nvPr>
        </p:nvSpPr>
        <p:spPr/>
        <p:txBody>
          <a:bodyPr/>
          <a:lstStyle/>
          <a:p>
            <a:r>
              <a:rPr lang="en-US" dirty="0"/>
              <a:t>Open File</a:t>
            </a:r>
          </a:p>
        </p:txBody>
      </p:sp>
      <p:sp>
        <p:nvSpPr>
          <p:cNvPr id="3" name="Content Placeholder 2">
            <a:extLst>
              <a:ext uri="{FF2B5EF4-FFF2-40B4-BE49-F238E27FC236}">
                <a16:creationId xmlns:a16="http://schemas.microsoft.com/office/drawing/2014/main" id="{02F5B874-CDB4-9343-A23C-098A5E43863B}"/>
              </a:ext>
            </a:extLst>
          </p:cNvPr>
          <p:cNvSpPr>
            <a:spLocks noGrp="1"/>
          </p:cNvSpPr>
          <p:nvPr>
            <p:ph idx="1"/>
          </p:nvPr>
        </p:nvSpPr>
        <p:spPr/>
        <p:txBody>
          <a:bodyPr/>
          <a:lstStyle/>
          <a:p>
            <a:pPr marL="0" indent="0">
              <a:buNone/>
            </a:pPr>
            <a:r>
              <a:rPr lang="en-US" dirty="0"/>
              <a:t>Several pieces of information are associated with an open file</a:t>
            </a:r>
          </a:p>
          <a:p>
            <a:endParaRPr lang="en-US" dirty="0"/>
          </a:p>
          <a:p>
            <a:r>
              <a:rPr lang="en-US" dirty="0"/>
              <a:t>File pointer</a:t>
            </a:r>
          </a:p>
          <a:p>
            <a:r>
              <a:rPr lang="en-US" dirty="0"/>
              <a:t>File-open count</a:t>
            </a:r>
          </a:p>
          <a:p>
            <a:r>
              <a:rPr lang="en-US" dirty="0"/>
              <a:t>Disk location of the file</a:t>
            </a:r>
          </a:p>
          <a:p>
            <a:r>
              <a:rPr lang="en-US" dirty="0"/>
              <a:t>Access rights</a:t>
            </a:r>
          </a:p>
        </p:txBody>
      </p:sp>
      <p:sp>
        <p:nvSpPr>
          <p:cNvPr id="4" name="Footer Placeholder 3">
            <a:extLst>
              <a:ext uri="{FF2B5EF4-FFF2-40B4-BE49-F238E27FC236}">
                <a16:creationId xmlns:a16="http://schemas.microsoft.com/office/drawing/2014/main" id="{58C26204-31A9-9944-9090-2D5D1282D556}"/>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57140AD5-8D68-4344-9720-5C9AD8B4D661}"/>
              </a:ext>
            </a:extLst>
          </p:cNvPr>
          <p:cNvSpPr>
            <a:spLocks noGrp="1"/>
          </p:cNvSpPr>
          <p:nvPr>
            <p:ph type="sldNum" sz="quarter" idx="12"/>
          </p:nvPr>
        </p:nvSpPr>
        <p:spPr/>
        <p:txBody>
          <a:bodyPr/>
          <a:lstStyle/>
          <a:p>
            <a:pPr>
              <a:defRPr/>
            </a:pPr>
            <a:fld id="{96FB4D97-E929-C34E-A94A-7814579D3039}" type="slidenum">
              <a:rPr lang="en-US" smtClean="0"/>
              <a:pPr>
                <a:defRPr/>
              </a:pPr>
              <a:t>10</a:t>
            </a:fld>
            <a:endParaRPr lang="en-US"/>
          </a:p>
        </p:txBody>
      </p:sp>
    </p:spTree>
    <p:extLst>
      <p:ext uri="{BB962C8B-B14F-4D97-AF65-F5344CB8AC3E}">
        <p14:creationId xmlns:p14="http://schemas.microsoft.com/office/powerpoint/2010/main" val="16945795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a:extLst>
              <a:ext uri="{FF2B5EF4-FFF2-40B4-BE49-F238E27FC236}">
                <a16:creationId xmlns:a16="http://schemas.microsoft.com/office/drawing/2014/main" id="{4A714926-1B0A-3F4B-98DD-967E5970CABA}"/>
              </a:ext>
            </a:extLst>
          </p:cNvPr>
          <p:cNvSpPr>
            <a:spLocks noGrp="1" noChangeArrowheads="1"/>
          </p:cNvSpPr>
          <p:nvPr>
            <p:ph type="title"/>
          </p:nvPr>
        </p:nvSpPr>
        <p:spPr/>
        <p:txBody>
          <a:bodyPr/>
          <a:lstStyle/>
          <a:p>
            <a:r>
              <a:rPr lang="en-US" altLang="en-US"/>
              <a:t>Object Access</a:t>
            </a:r>
          </a:p>
        </p:txBody>
      </p:sp>
      <p:sp>
        <p:nvSpPr>
          <p:cNvPr id="153602" name="Content Placeholder 2">
            <a:extLst>
              <a:ext uri="{FF2B5EF4-FFF2-40B4-BE49-F238E27FC236}">
                <a16:creationId xmlns:a16="http://schemas.microsoft.com/office/drawing/2014/main" id="{A98ED9D6-9E5F-2C43-88A3-A207225D2A31}"/>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No need for a “mount” operation</a:t>
            </a:r>
          </a:p>
          <a:p>
            <a:endParaRPr lang="en-US" altLang="en-US"/>
          </a:p>
          <a:p>
            <a:r>
              <a:rPr lang="en-US" altLang="en-US"/>
              <a:t>Access any Object from any endpoint modulo security</a:t>
            </a:r>
          </a:p>
          <a:p>
            <a:pPr lvl="1"/>
            <a:r>
              <a:rPr lang="en-US" altLang="en-US"/>
              <a:t>Resolve the location from the URL</a:t>
            </a:r>
          </a:p>
          <a:p>
            <a:endParaRPr lang="en-US" altLang="en-US"/>
          </a:p>
          <a:p>
            <a:r>
              <a:rPr lang="en-US" altLang="en-US"/>
              <a:t>RESTful interfaces</a:t>
            </a:r>
          </a:p>
          <a:p>
            <a:endParaRPr lang="en-US" altLang="en-US"/>
          </a:p>
          <a:p>
            <a:r>
              <a:rPr lang="en-US" altLang="en-US"/>
              <a:t>Objects in a Hybrid cloud can move back and forth between private and public infrastructure transparently</a:t>
            </a:r>
          </a:p>
          <a:p>
            <a:endParaRPr lang="en-US" altLang="en-US"/>
          </a:p>
          <a:p>
            <a:r>
              <a:rPr lang="en-US" altLang="en-US"/>
              <a:t>Object store can utilize an underlying file system, or can organize the data itself</a:t>
            </a:r>
          </a:p>
          <a:p>
            <a:endParaRPr lang="en-US" altLang="en-US"/>
          </a:p>
        </p:txBody>
      </p:sp>
      <p:sp>
        <p:nvSpPr>
          <p:cNvPr id="4" name="Footer Placeholder 3">
            <a:extLst>
              <a:ext uri="{FF2B5EF4-FFF2-40B4-BE49-F238E27FC236}">
                <a16:creationId xmlns:a16="http://schemas.microsoft.com/office/drawing/2014/main" id="{7C3B45BF-4E63-4548-B150-6B717F576A6B}"/>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BEB56BE8-EFEC-1E4C-94A4-598D1B2F12E1}"/>
              </a:ext>
            </a:extLst>
          </p:cNvPr>
          <p:cNvSpPr>
            <a:spLocks noGrp="1"/>
          </p:cNvSpPr>
          <p:nvPr>
            <p:ph type="sldNum" sz="quarter" idx="12"/>
          </p:nvPr>
        </p:nvSpPr>
        <p:spPr/>
        <p:txBody>
          <a:bodyPr/>
          <a:lstStyle/>
          <a:p>
            <a:pPr>
              <a:defRPr/>
            </a:pPr>
            <a:fld id="{05918184-3080-5C40-BDA8-1BFB25490CD8}" type="slidenum">
              <a:rPr lang="en-US"/>
              <a:pPr>
                <a:defRPr/>
              </a:pPr>
              <a:t>100</a:t>
            </a:fld>
            <a:endParaRPr lang="en-US"/>
          </a:p>
        </p:txBody>
      </p:sp>
    </p:spTree>
    <p:extLst>
      <p:ext uri="{BB962C8B-B14F-4D97-AF65-F5344CB8AC3E}">
        <p14:creationId xmlns:p14="http://schemas.microsoft.com/office/powerpoint/2010/main" val="656709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7ADDA4EE-8073-7946-9686-E8EE084879BE}"/>
              </a:ext>
            </a:extLst>
          </p:cNvPr>
          <p:cNvSpPr>
            <a:spLocks noGrp="1" noChangeArrowheads="1"/>
          </p:cNvSpPr>
          <p:nvPr>
            <p:ph type="title"/>
          </p:nvPr>
        </p:nvSpPr>
        <p:spPr/>
        <p:txBody>
          <a:bodyPr/>
          <a:lstStyle/>
          <a:p>
            <a:r>
              <a:rPr lang="en-US" altLang="en-US"/>
              <a:t>Drivers for Object-based Storage</a:t>
            </a:r>
          </a:p>
        </p:txBody>
      </p:sp>
      <p:sp>
        <p:nvSpPr>
          <p:cNvPr id="154626" name="Content Placeholder 2">
            <a:extLst>
              <a:ext uri="{FF2B5EF4-FFF2-40B4-BE49-F238E27FC236}">
                <a16:creationId xmlns:a16="http://schemas.microsoft.com/office/drawing/2014/main" id="{3D244A78-6D5D-BD44-9732-BEE74C40C63D}"/>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More than 90% of the data begin generated is unstructured</a:t>
            </a:r>
          </a:p>
          <a:p>
            <a:endParaRPr lang="en-US" altLang="en-US"/>
          </a:p>
          <a:p>
            <a:r>
              <a:rPr lang="en-US" altLang="en-US"/>
              <a:t>Traditional solutions are inefficient to handle the growth</a:t>
            </a:r>
          </a:p>
          <a:p>
            <a:pPr lvl="1"/>
            <a:r>
              <a:rPr lang="en-US" altLang="en-US"/>
              <a:t>high overhead in NAS due to managing large number of permissions and nested directories</a:t>
            </a:r>
          </a:p>
          <a:p>
            <a:endParaRPr lang="en-US" altLang="en-US"/>
          </a:p>
          <a:p>
            <a:r>
              <a:rPr lang="en-US" altLang="en-US"/>
              <a:t>These challenges demanded a smarter approach to manage unstructured data based on its contents rather than metadata about its name, location, etc.</a:t>
            </a:r>
          </a:p>
          <a:p>
            <a:endParaRPr lang="en-US" altLang="en-US"/>
          </a:p>
          <a:p>
            <a:endParaRPr lang="en-US" altLang="en-US"/>
          </a:p>
        </p:txBody>
      </p:sp>
      <p:sp>
        <p:nvSpPr>
          <p:cNvPr id="4" name="Footer Placeholder 3">
            <a:extLst>
              <a:ext uri="{FF2B5EF4-FFF2-40B4-BE49-F238E27FC236}">
                <a16:creationId xmlns:a16="http://schemas.microsoft.com/office/drawing/2014/main" id="{11069483-46D4-4C4F-BC91-5BFE867C8679}"/>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07B9DDB0-7EB3-9E45-B0DB-ADD029313C47}"/>
              </a:ext>
            </a:extLst>
          </p:cNvPr>
          <p:cNvSpPr>
            <a:spLocks noGrp="1"/>
          </p:cNvSpPr>
          <p:nvPr>
            <p:ph type="sldNum" sz="quarter" idx="12"/>
          </p:nvPr>
        </p:nvSpPr>
        <p:spPr/>
        <p:txBody>
          <a:bodyPr/>
          <a:lstStyle/>
          <a:p>
            <a:pPr>
              <a:defRPr/>
            </a:pPr>
            <a:fld id="{E7F91BA9-6230-674C-963C-1F8FBAA788C3}" type="slidenum">
              <a:rPr lang="en-US"/>
              <a:pPr>
                <a:defRPr/>
              </a:pPr>
              <a:t>101</a:t>
            </a:fld>
            <a:endParaRPr lang="en-US"/>
          </a:p>
        </p:txBody>
      </p:sp>
    </p:spTree>
    <p:extLst>
      <p:ext uri="{BB962C8B-B14F-4D97-AF65-F5344CB8AC3E}">
        <p14:creationId xmlns:p14="http://schemas.microsoft.com/office/powerpoint/2010/main" val="18780775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Picture 3">
            <a:extLst>
              <a:ext uri="{FF2B5EF4-FFF2-40B4-BE49-F238E27FC236}">
                <a16:creationId xmlns:a16="http://schemas.microsoft.com/office/drawing/2014/main" id="{7BCB7591-8976-3F41-9BBE-29C2F8780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075" y="962025"/>
            <a:ext cx="7661275" cy="500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205820FA-0539-DC4E-A7A0-7107A8EBCCD7}"/>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BA5C2D6F-B821-9C4E-A70A-6C0AE4B9F8C0}"/>
              </a:ext>
            </a:extLst>
          </p:cNvPr>
          <p:cNvSpPr>
            <a:spLocks noGrp="1"/>
          </p:cNvSpPr>
          <p:nvPr>
            <p:ph type="sldNum" sz="quarter" idx="12"/>
          </p:nvPr>
        </p:nvSpPr>
        <p:spPr/>
        <p:txBody>
          <a:bodyPr/>
          <a:lstStyle/>
          <a:p>
            <a:pPr>
              <a:defRPr/>
            </a:pPr>
            <a:fld id="{5B2FCEA4-ABAE-3447-97EF-C2C5B0FDEEC2}" type="slidenum">
              <a:rPr lang="en-US"/>
              <a:pPr>
                <a:defRPr/>
              </a:pPr>
              <a:t>102</a:t>
            </a:fld>
            <a:endParaRPr lang="en-US"/>
          </a:p>
        </p:txBody>
      </p:sp>
      <p:sp>
        <p:nvSpPr>
          <p:cNvPr id="2" name="TextBox 1">
            <a:extLst>
              <a:ext uri="{FF2B5EF4-FFF2-40B4-BE49-F238E27FC236}">
                <a16:creationId xmlns:a16="http://schemas.microsoft.com/office/drawing/2014/main" id="{BC1F5A9C-F4AA-7B48-AE1B-82BC4EF6ABEE}"/>
              </a:ext>
            </a:extLst>
          </p:cNvPr>
          <p:cNvSpPr txBox="1"/>
          <p:nvPr/>
        </p:nvSpPr>
        <p:spPr>
          <a:xfrm>
            <a:off x="5829300" y="567421"/>
            <a:ext cx="3083472" cy="369332"/>
          </a:xfrm>
          <a:prstGeom prst="rect">
            <a:avLst/>
          </a:prstGeom>
          <a:noFill/>
        </p:spPr>
        <p:txBody>
          <a:bodyPr wrap="square" rtlCol="0">
            <a:spAutoFit/>
          </a:bodyPr>
          <a:lstStyle/>
          <a:p>
            <a:r>
              <a:rPr lang="en-US" dirty="0"/>
              <a:t>OSD: Object Storage Device</a:t>
            </a:r>
          </a:p>
        </p:txBody>
      </p:sp>
    </p:spTree>
    <p:extLst>
      <p:ext uri="{BB962C8B-B14F-4D97-AF65-F5344CB8AC3E}">
        <p14:creationId xmlns:p14="http://schemas.microsoft.com/office/powerpoint/2010/main" val="4073020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C0776CA3-D4C5-9442-B7CB-0A07685545DA}"/>
              </a:ext>
            </a:extLst>
          </p:cNvPr>
          <p:cNvSpPr>
            <a:spLocks noGrp="1" noChangeArrowheads="1"/>
          </p:cNvSpPr>
          <p:nvPr>
            <p:ph type="title"/>
          </p:nvPr>
        </p:nvSpPr>
        <p:spPr/>
        <p:txBody>
          <a:bodyPr/>
          <a:lstStyle/>
          <a:p>
            <a:r>
              <a:rPr lang="en-US" altLang="en-US"/>
              <a:t>Object storage use cases</a:t>
            </a:r>
          </a:p>
        </p:txBody>
      </p:sp>
      <p:sp>
        <p:nvSpPr>
          <p:cNvPr id="157698" name="Content Placeholder 2">
            <a:extLst>
              <a:ext uri="{FF2B5EF4-FFF2-40B4-BE49-F238E27FC236}">
                <a16:creationId xmlns:a16="http://schemas.microsoft.com/office/drawing/2014/main" id="{DF06CBB4-F7A7-9245-A36B-E196EDB61E23}"/>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t>Big data:</a:t>
            </a:r>
            <a:r>
              <a:rPr lang="en-US" altLang="en-US"/>
              <a:t> Object storage has the ability to accommodate unstructured data with relative ease. This makes it a perfect fit for the big data needs of organizations in finance, healthcare, and beyond.</a:t>
            </a:r>
          </a:p>
          <a:p>
            <a:endParaRPr lang="en-US" altLang="en-US" b="1"/>
          </a:p>
          <a:p>
            <a:r>
              <a:rPr lang="en-US" altLang="en-US" b="1"/>
              <a:t>Web apps:</a:t>
            </a:r>
            <a:r>
              <a:rPr lang="en-US" altLang="en-US"/>
              <a:t> You can normally access object storage through an API. This is why it’s naturally suited for API-driven web applications with high-volume storage needs.</a:t>
            </a:r>
          </a:p>
          <a:p>
            <a:endParaRPr lang="en-US" altLang="en-US" b="1"/>
          </a:p>
          <a:p>
            <a:r>
              <a:rPr lang="en-US" altLang="en-US" b="1"/>
              <a:t>Backup archives:</a:t>
            </a:r>
            <a:r>
              <a:rPr lang="en-US" altLang="en-US"/>
              <a:t> Object storage has native support for large data sets and near infinite scaling capabilities. This is why it is primed for the massive amounts of data that typically accompany archived backups.</a:t>
            </a:r>
          </a:p>
          <a:p>
            <a:endParaRPr lang="en-US" altLang="en-US"/>
          </a:p>
        </p:txBody>
      </p:sp>
      <p:sp>
        <p:nvSpPr>
          <p:cNvPr id="4" name="Footer Placeholder 3">
            <a:extLst>
              <a:ext uri="{FF2B5EF4-FFF2-40B4-BE49-F238E27FC236}">
                <a16:creationId xmlns:a16="http://schemas.microsoft.com/office/drawing/2014/main" id="{7D5EC22E-BC02-A44F-AF40-499834EC88B8}"/>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88106331-5CEF-6747-8459-523A8CF574A1}"/>
              </a:ext>
            </a:extLst>
          </p:cNvPr>
          <p:cNvSpPr>
            <a:spLocks noGrp="1"/>
          </p:cNvSpPr>
          <p:nvPr>
            <p:ph type="sldNum" sz="quarter" idx="12"/>
          </p:nvPr>
        </p:nvSpPr>
        <p:spPr/>
        <p:txBody>
          <a:bodyPr/>
          <a:lstStyle/>
          <a:p>
            <a:pPr>
              <a:defRPr/>
            </a:pPr>
            <a:fld id="{3D1FB2A5-A4F3-B94F-BD73-D01439870E33}" type="slidenum">
              <a:rPr lang="en-US"/>
              <a:pPr>
                <a:defRPr/>
              </a:pPr>
              <a:t>103</a:t>
            </a:fld>
            <a:endParaRPr lang="en-US"/>
          </a:p>
        </p:txBody>
      </p:sp>
    </p:spTree>
    <p:extLst>
      <p:ext uri="{BB962C8B-B14F-4D97-AF65-F5344CB8AC3E}">
        <p14:creationId xmlns:p14="http://schemas.microsoft.com/office/powerpoint/2010/main" val="28558292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9CD2A2A8-541A-B841-9FF3-68F5D121D606}"/>
              </a:ext>
            </a:extLst>
          </p:cNvPr>
          <p:cNvSpPr>
            <a:spLocks noGrp="1" noChangeArrowheads="1"/>
          </p:cNvSpPr>
          <p:nvPr>
            <p:ph type="title"/>
          </p:nvPr>
        </p:nvSpPr>
        <p:spPr/>
        <p:txBody>
          <a:bodyPr/>
          <a:lstStyle/>
          <a:p>
            <a:r>
              <a:rPr lang="en-US" altLang="en-US"/>
              <a:t>What is NOT a good use case for Object Storage?</a:t>
            </a:r>
          </a:p>
        </p:txBody>
      </p:sp>
      <p:sp>
        <p:nvSpPr>
          <p:cNvPr id="158722" name="Content Placeholder 2">
            <a:extLst>
              <a:ext uri="{FF2B5EF4-FFF2-40B4-BE49-F238E27FC236}">
                <a16:creationId xmlns:a16="http://schemas.microsoft.com/office/drawing/2014/main" id="{D062ED6C-1486-C84C-A4F8-42A5A1DB6A63}"/>
              </a:ext>
            </a:extLst>
          </p:cNvPr>
          <p:cNvSpPr>
            <a:spLocks noGrp="1" noChangeArrowheads="1"/>
          </p:cNvSpPr>
          <p:nvPr>
            <p:ph idx="1"/>
          </p:nvPr>
        </p:nvSpPr>
        <p:spPr bwMode="auto"/>
        <p:txBody>
          <a:bodyPr wrap="square" numCol="1" anchor="t" anchorCtr="0" compatLnSpc="1">
            <a:prstTxWarp prst="textNoShape">
              <a:avLst/>
            </a:prstTxWarp>
          </a:bodyPr>
          <a:lstStyle/>
          <a:p>
            <a:endParaRPr lang="en-US" altLang="en-US"/>
          </a:p>
          <a:p>
            <a:r>
              <a:rPr lang="en-US" altLang="en-US"/>
              <a:t>Running operating systems or highly transactional, low-latency,</a:t>
            </a:r>
          </a:p>
          <a:p>
            <a:pPr lvl="1"/>
            <a:endParaRPr lang="en-US" altLang="en-US"/>
          </a:p>
          <a:p>
            <a:r>
              <a:rPr lang="en-US" altLang="en-US"/>
              <a:t>Immediately consistent data</a:t>
            </a:r>
          </a:p>
          <a:p>
            <a:endParaRPr lang="en-US" altLang="en-US"/>
          </a:p>
          <a:p>
            <a:endParaRPr lang="en-US" altLang="en-US"/>
          </a:p>
        </p:txBody>
      </p:sp>
      <p:sp>
        <p:nvSpPr>
          <p:cNvPr id="4" name="Footer Placeholder 3">
            <a:extLst>
              <a:ext uri="{FF2B5EF4-FFF2-40B4-BE49-F238E27FC236}">
                <a16:creationId xmlns:a16="http://schemas.microsoft.com/office/drawing/2014/main" id="{7A5C7F85-ADB7-914A-B4F6-C8BA48D8F6D5}"/>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77238653-62BB-BA41-AEDC-9488338C0AF3}"/>
              </a:ext>
            </a:extLst>
          </p:cNvPr>
          <p:cNvSpPr>
            <a:spLocks noGrp="1"/>
          </p:cNvSpPr>
          <p:nvPr>
            <p:ph type="sldNum" sz="quarter" idx="12"/>
          </p:nvPr>
        </p:nvSpPr>
        <p:spPr/>
        <p:txBody>
          <a:bodyPr/>
          <a:lstStyle/>
          <a:p>
            <a:pPr>
              <a:defRPr/>
            </a:pPr>
            <a:fld id="{F2DCFAE5-BB1D-814B-A985-61EDE076CAD0}" type="slidenum">
              <a:rPr lang="en-US"/>
              <a:pPr>
                <a:defRPr/>
              </a:pPr>
              <a:t>104</a:t>
            </a:fld>
            <a:endParaRPr lang="en-US"/>
          </a:p>
        </p:txBody>
      </p:sp>
    </p:spTree>
    <p:extLst>
      <p:ext uri="{BB962C8B-B14F-4D97-AF65-F5344CB8AC3E}">
        <p14:creationId xmlns:p14="http://schemas.microsoft.com/office/powerpoint/2010/main" val="36312752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different-types-of-storage">
            <a:extLst>
              <a:ext uri="{FF2B5EF4-FFF2-40B4-BE49-F238E27FC236}">
                <a16:creationId xmlns:a16="http://schemas.microsoft.com/office/drawing/2014/main" id="{9091DD29-1D8D-A140-801B-F6B0CA241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333500"/>
            <a:ext cx="73406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6A82E99E-DA85-1747-8DCC-81BAD2BEAD8D}"/>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6CF9B606-15B7-F04D-AF29-6DE84DF27446}"/>
              </a:ext>
            </a:extLst>
          </p:cNvPr>
          <p:cNvSpPr>
            <a:spLocks noGrp="1"/>
          </p:cNvSpPr>
          <p:nvPr>
            <p:ph type="sldNum" sz="quarter" idx="12"/>
          </p:nvPr>
        </p:nvSpPr>
        <p:spPr/>
        <p:txBody>
          <a:bodyPr/>
          <a:lstStyle/>
          <a:p>
            <a:pPr>
              <a:defRPr/>
            </a:pPr>
            <a:fld id="{3DAD637D-5755-5B41-83B5-B60FC986506C}" type="slidenum">
              <a:rPr lang="en-US"/>
              <a:pPr>
                <a:defRPr/>
              </a:pPr>
              <a:t>105</a:t>
            </a:fld>
            <a:endParaRPr lang="en-US"/>
          </a:p>
        </p:txBody>
      </p:sp>
    </p:spTree>
    <p:extLst>
      <p:ext uri="{BB962C8B-B14F-4D97-AF65-F5344CB8AC3E}">
        <p14:creationId xmlns:p14="http://schemas.microsoft.com/office/powerpoint/2010/main" val="1556574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2">
            <a:extLst>
              <a:ext uri="{FF2B5EF4-FFF2-40B4-BE49-F238E27FC236}">
                <a16:creationId xmlns:a16="http://schemas.microsoft.com/office/drawing/2014/main" id="{47226B43-A273-0C4F-92D0-0906BE058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87" y="1071562"/>
            <a:ext cx="83788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448495F5-D959-2A48-814E-AEA34DF4B7E5}"/>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F2353A37-0A6B-3C45-AC09-2D61AEAED851}"/>
              </a:ext>
            </a:extLst>
          </p:cNvPr>
          <p:cNvSpPr>
            <a:spLocks noGrp="1"/>
          </p:cNvSpPr>
          <p:nvPr>
            <p:ph type="sldNum" sz="quarter" idx="12"/>
          </p:nvPr>
        </p:nvSpPr>
        <p:spPr/>
        <p:txBody>
          <a:bodyPr/>
          <a:lstStyle/>
          <a:p>
            <a:pPr>
              <a:defRPr/>
            </a:pPr>
            <a:fld id="{0BA2ADEE-5A95-8C4E-B3F3-A32180A0071B}" type="slidenum">
              <a:rPr lang="en-US"/>
              <a:pPr>
                <a:defRPr/>
              </a:pPr>
              <a:t>106</a:t>
            </a:fld>
            <a:endParaRPr lang="en-US"/>
          </a:p>
        </p:txBody>
      </p:sp>
    </p:spTree>
    <p:extLst>
      <p:ext uri="{BB962C8B-B14F-4D97-AF65-F5344CB8AC3E}">
        <p14:creationId xmlns:p14="http://schemas.microsoft.com/office/powerpoint/2010/main" val="20583017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Difference Between Object Storage and Block Storage">
            <a:extLst>
              <a:ext uri="{FF2B5EF4-FFF2-40B4-BE49-F238E27FC236}">
                <a16:creationId xmlns:a16="http://schemas.microsoft.com/office/drawing/2014/main" id="{5E89A3F7-C8BA-C945-8484-BBBA5E88F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88" y="1492250"/>
            <a:ext cx="8505825"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3A8A5858-3758-8E44-BC86-A1F540A29A19}"/>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7FA68F8A-C23A-8644-A2C4-F64132977BF4}"/>
              </a:ext>
            </a:extLst>
          </p:cNvPr>
          <p:cNvSpPr>
            <a:spLocks noGrp="1"/>
          </p:cNvSpPr>
          <p:nvPr>
            <p:ph type="sldNum" sz="quarter" idx="12"/>
          </p:nvPr>
        </p:nvSpPr>
        <p:spPr/>
        <p:txBody>
          <a:bodyPr/>
          <a:lstStyle/>
          <a:p>
            <a:pPr>
              <a:defRPr/>
            </a:pPr>
            <a:fld id="{B39B1EC7-9998-534D-B390-BF2C01A2E39C}" type="slidenum">
              <a:rPr lang="en-US"/>
              <a:pPr>
                <a:defRPr/>
              </a:pPr>
              <a:t>107</a:t>
            </a:fld>
            <a:endParaRPr lang="en-US"/>
          </a:p>
        </p:txBody>
      </p:sp>
    </p:spTree>
    <p:extLst>
      <p:ext uri="{BB962C8B-B14F-4D97-AF65-F5344CB8AC3E}">
        <p14:creationId xmlns:p14="http://schemas.microsoft.com/office/powerpoint/2010/main" val="32676457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A8C7051-6AFF-E446-A9B5-671CB79EDC25}"/>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6C484758-3178-1244-821A-C56721ED1BE1}"/>
              </a:ext>
            </a:extLst>
          </p:cNvPr>
          <p:cNvSpPr>
            <a:spLocks noGrp="1"/>
          </p:cNvSpPr>
          <p:nvPr>
            <p:ph type="sldNum" sz="quarter" idx="12"/>
          </p:nvPr>
        </p:nvSpPr>
        <p:spPr/>
        <p:txBody>
          <a:bodyPr/>
          <a:lstStyle/>
          <a:p>
            <a:pPr>
              <a:defRPr/>
            </a:pPr>
            <a:fld id="{E22D03D8-34AE-244E-95E2-513757988886}" type="slidenum">
              <a:rPr lang="en-US"/>
              <a:pPr>
                <a:defRPr/>
              </a:pPr>
              <a:t>108</a:t>
            </a:fld>
            <a:endParaRPr lang="en-US"/>
          </a:p>
        </p:txBody>
      </p:sp>
      <p:pic>
        <p:nvPicPr>
          <p:cNvPr id="7171" name="Picture 4">
            <a:extLst>
              <a:ext uri="{FF2B5EF4-FFF2-40B4-BE49-F238E27FC236}">
                <a16:creationId xmlns:a16="http://schemas.microsoft.com/office/drawing/2014/main" id="{D48F2790-C827-D440-83E7-89DE3EE15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5438"/>
            <a:ext cx="9059863" cy="602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03498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Title 1">
            <a:extLst>
              <a:ext uri="{FF2B5EF4-FFF2-40B4-BE49-F238E27FC236}">
                <a16:creationId xmlns:a16="http://schemas.microsoft.com/office/drawing/2014/main" id="{1B740497-8B43-D449-A31D-68A034373EC9}"/>
              </a:ext>
            </a:extLst>
          </p:cNvPr>
          <p:cNvSpPr>
            <a:spLocks noGrp="1" noChangeArrowheads="1"/>
          </p:cNvSpPr>
          <p:nvPr>
            <p:ph type="title"/>
          </p:nvPr>
        </p:nvSpPr>
        <p:spPr/>
        <p:txBody>
          <a:bodyPr/>
          <a:lstStyle/>
          <a:p>
            <a:r>
              <a:rPr lang="en-US" altLang="en-US"/>
              <a:t>References</a:t>
            </a:r>
          </a:p>
        </p:txBody>
      </p:sp>
      <p:sp>
        <p:nvSpPr>
          <p:cNvPr id="3" name="Content Placeholder 2">
            <a:extLst>
              <a:ext uri="{FF2B5EF4-FFF2-40B4-BE49-F238E27FC236}">
                <a16:creationId xmlns:a16="http://schemas.microsoft.com/office/drawing/2014/main" id="{1BC52001-3074-B946-A84E-28F3D69257F3}"/>
              </a:ext>
            </a:extLst>
          </p:cNvPr>
          <p:cNvSpPr>
            <a:spLocks noGrp="1"/>
          </p:cNvSpPr>
          <p:nvPr>
            <p:ph idx="1"/>
          </p:nvPr>
        </p:nvSpPr>
        <p:spPr/>
        <p:txBody>
          <a:bodyPr/>
          <a:lstStyle/>
          <a:p>
            <a:pPr fontAlgn="auto">
              <a:spcAft>
                <a:spcPts val="0"/>
              </a:spcAft>
              <a:defRPr/>
            </a:pPr>
            <a:endParaRPr lang="en-US" dirty="0"/>
          </a:p>
          <a:p>
            <a:pPr fontAlgn="auto">
              <a:spcAft>
                <a:spcPts val="0"/>
              </a:spcAft>
              <a:defRPr/>
            </a:pPr>
            <a:r>
              <a:rPr lang="en-US" dirty="0">
                <a:hlinkClick r:id="rId2"/>
              </a:rPr>
              <a:t>https://www.snia.org/sites/default/files/ESF/SNIA-Block-File-Object-Storage-Webcast-Final.pdf</a:t>
            </a:r>
            <a:endParaRPr lang="en-US" dirty="0"/>
          </a:p>
          <a:p>
            <a:pPr fontAlgn="auto">
              <a:spcAft>
                <a:spcPts val="0"/>
              </a:spcAft>
              <a:defRPr/>
            </a:pPr>
            <a:r>
              <a:rPr lang="en-US" dirty="0">
                <a:hlinkClick r:id="rId3"/>
              </a:rPr>
              <a:t>https://youtu.be/Akpu35MKzrAhttps://slideplayer.com/slide/12774319/</a:t>
            </a:r>
            <a:endParaRPr lang="en-US" dirty="0"/>
          </a:p>
          <a:p>
            <a:pPr fontAlgn="auto">
              <a:spcAft>
                <a:spcPts val="0"/>
              </a:spcAft>
              <a:defRPr/>
            </a:pPr>
            <a:r>
              <a:rPr lang="en-US" dirty="0">
                <a:hlinkClick r:id="rId4"/>
              </a:rPr>
              <a:t>https://blog.storagecraft.com/object-storage-systems/</a:t>
            </a:r>
            <a:endParaRPr lang="en-US" dirty="0"/>
          </a:p>
          <a:p>
            <a:pPr fontAlgn="auto">
              <a:spcAft>
                <a:spcPts val="0"/>
              </a:spcAft>
              <a:defRPr/>
            </a:pPr>
            <a:r>
              <a:rPr lang="en-US" dirty="0">
                <a:hlinkClick r:id="rId5"/>
              </a:rPr>
              <a:t>https://apachebooster.com/blog/different-types-of-storage-object-vs-file-vs-block-storage/</a:t>
            </a:r>
            <a:endParaRPr lang="en-US" dirty="0"/>
          </a:p>
          <a:p>
            <a:pPr fontAlgn="auto">
              <a:spcAft>
                <a:spcPts val="0"/>
              </a:spcAft>
              <a:defRPr/>
            </a:pPr>
            <a:endParaRPr lang="en-US" dirty="0"/>
          </a:p>
          <a:p>
            <a:pPr lvl="1" fontAlgn="auto">
              <a:spcAft>
                <a:spcPts val="0"/>
              </a:spcAft>
              <a:defRPr/>
            </a:pPr>
            <a:endParaRPr lang="en-US" dirty="0"/>
          </a:p>
          <a:p>
            <a:pPr lvl="1" fontAlgn="auto">
              <a:spcAft>
                <a:spcPts val="0"/>
              </a:spcAft>
              <a:defRPr/>
            </a:pPr>
            <a:endParaRPr lang="en-US" dirty="0"/>
          </a:p>
          <a:p>
            <a:pPr lvl="1" fontAlgn="auto">
              <a:spcAft>
                <a:spcPts val="0"/>
              </a:spcAft>
              <a:defRPr/>
            </a:pPr>
            <a:endParaRPr lang="en-US" dirty="0"/>
          </a:p>
          <a:p>
            <a:pPr marL="342900" lvl="1" indent="0" fontAlgn="auto">
              <a:spcAft>
                <a:spcPts val="0"/>
              </a:spcAft>
              <a:buFont typeface="Arial" panose="020B0604020202020204" pitchFamily="34" charset="0"/>
              <a:buNone/>
              <a:defRPr/>
            </a:pPr>
            <a:r>
              <a:rPr lang="en-US" dirty="0"/>
              <a:t>	</a:t>
            </a:r>
          </a:p>
        </p:txBody>
      </p:sp>
      <p:sp>
        <p:nvSpPr>
          <p:cNvPr id="4" name="Footer Placeholder 3">
            <a:extLst>
              <a:ext uri="{FF2B5EF4-FFF2-40B4-BE49-F238E27FC236}">
                <a16:creationId xmlns:a16="http://schemas.microsoft.com/office/drawing/2014/main" id="{D2C6CEBA-0E42-CA45-A8F1-3FFF187B5423}"/>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31D01FCF-A6D8-2348-A943-BA75C8FDBA6E}"/>
              </a:ext>
            </a:extLst>
          </p:cNvPr>
          <p:cNvSpPr>
            <a:spLocks noGrp="1"/>
          </p:cNvSpPr>
          <p:nvPr>
            <p:ph type="sldNum" sz="quarter" idx="12"/>
          </p:nvPr>
        </p:nvSpPr>
        <p:spPr/>
        <p:txBody>
          <a:bodyPr/>
          <a:lstStyle/>
          <a:p>
            <a:pPr>
              <a:defRPr/>
            </a:pPr>
            <a:fld id="{AA28D5CB-DF72-9741-98DB-667CC7CB6F48}" type="slidenum">
              <a:rPr lang="en-US"/>
              <a:pPr>
                <a:defRPr/>
              </a:pPr>
              <a:t>109</a:t>
            </a:fld>
            <a:endParaRPr lang="en-US"/>
          </a:p>
        </p:txBody>
      </p:sp>
    </p:spTree>
    <p:extLst>
      <p:ext uri="{BB962C8B-B14F-4D97-AF65-F5344CB8AC3E}">
        <p14:creationId xmlns:p14="http://schemas.microsoft.com/office/powerpoint/2010/main" val="2078769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32D72879-92DA-864D-9041-AF28EAC419C3}"/>
              </a:ext>
            </a:extLst>
          </p:cNvPr>
          <p:cNvSpPr>
            <a:spLocks noGrp="1" noChangeArrowheads="1"/>
          </p:cNvSpPr>
          <p:nvPr>
            <p:ph type="title"/>
          </p:nvPr>
        </p:nvSpPr>
        <p:spPr/>
        <p:txBody>
          <a:bodyPr/>
          <a:lstStyle/>
          <a:p>
            <a:r>
              <a:rPr lang="en-US" altLang="en-US"/>
              <a:t>Open File Locking</a:t>
            </a:r>
          </a:p>
        </p:txBody>
      </p:sp>
      <p:sp>
        <p:nvSpPr>
          <p:cNvPr id="22530" name="Rectangle 3">
            <a:extLst>
              <a:ext uri="{FF2B5EF4-FFF2-40B4-BE49-F238E27FC236}">
                <a16:creationId xmlns:a16="http://schemas.microsoft.com/office/drawing/2014/main" id="{7F3BBFA9-3885-494E-9AD8-3E9B6AD99EE6}"/>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Provided by some operating systems and file systems</a:t>
            </a:r>
          </a:p>
          <a:p>
            <a:pPr lvl="1"/>
            <a:r>
              <a:rPr lang="en-US" altLang="en-US" b="1" dirty="0">
                <a:solidFill>
                  <a:srgbClr val="3366FF"/>
                </a:solidFill>
              </a:rPr>
              <a:t>Shared</a:t>
            </a:r>
            <a:r>
              <a:rPr lang="en-US" altLang="en-US" dirty="0"/>
              <a:t> </a:t>
            </a:r>
            <a:r>
              <a:rPr lang="en-US" altLang="en-US" b="1" dirty="0">
                <a:solidFill>
                  <a:srgbClr val="3366FF"/>
                </a:solidFill>
              </a:rPr>
              <a:t>lock</a:t>
            </a:r>
            <a:r>
              <a:rPr lang="en-US" altLang="en-US" dirty="0"/>
              <a:t> similar to reader lock – several processes can acquire concurrently</a:t>
            </a:r>
          </a:p>
          <a:p>
            <a:pPr lvl="1"/>
            <a:r>
              <a:rPr lang="en-US" altLang="en-US" b="1" dirty="0">
                <a:solidFill>
                  <a:srgbClr val="3366FF"/>
                </a:solidFill>
              </a:rPr>
              <a:t>Exclusive lock </a:t>
            </a:r>
            <a:r>
              <a:rPr lang="en-US" altLang="en-US" dirty="0"/>
              <a:t>similar to writer lock</a:t>
            </a:r>
          </a:p>
          <a:p>
            <a:endParaRPr lang="en-US" altLang="en-US" dirty="0"/>
          </a:p>
          <a:p>
            <a:r>
              <a:rPr lang="en-US" altLang="en-US" dirty="0"/>
              <a:t>Mediates access to a file</a:t>
            </a:r>
          </a:p>
          <a:p>
            <a:endParaRPr lang="en-US" altLang="en-US" dirty="0"/>
          </a:p>
          <a:p>
            <a:r>
              <a:rPr lang="en-US" altLang="en-US" dirty="0"/>
              <a:t>Mandatory or advisory:</a:t>
            </a:r>
          </a:p>
          <a:p>
            <a:pPr lvl="1"/>
            <a:r>
              <a:rPr lang="en-US" altLang="en-US" b="1" dirty="0">
                <a:solidFill>
                  <a:srgbClr val="3366FF"/>
                </a:solidFill>
              </a:rPr>
              <a:t>Mandatory</a:t>
            </a:r>
            <a:r>
              <a:rPr lang="en-US" altLang="en-US" dirty="0"/>
              <a:t> – access is denied depending on locks held and requested</a:t>
            </a:r>
          </a:p>
          <a:p>
            <a:pPr lvl="1"/>
            <a:r>
              <a:rPr lang="en-US" altLang="en-US" b="1" dirty="0">
                <a:solidFill>
                  <a:srgbClr val="3366FF"/>
                </a:solidFill>
              </a:rPr>
              <a:t>Advisory</a:t>
            </a:r>
            <a:r>
              <a:rPr lang="en-US" altLang="en-US" dirty="0"/>
              <a:t> – processes can find status of locks and decide what to do</a:t>
            </a:r>
          </a:p>
        </p:txBody>
      </p:sp>
      <p:sp>
        <p:nvSpPr>
          <p:cNvPr id="2" name="Footer Placeholder 1">
            <a:extLst>
              <a:ext uri="{FF2B5EF4-FFF2-40B4-BE49-F238E27FC236}">
                <a16:creationId xmlns:a16="http://schemas.microsoft.com/office/drawing/2014/main" id="{2E9A2FC6-1DF0-194B-A8A4-2F6F5A1335AE}"/>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9C646456-72F2-BE42-9671-54611C16B291}"/>
              </a:ext>
            </a:extLst>
          </p:cNvPr>
          <p:cNvSpPr>
            <a:spLocks noGrp="1"/>
          </p:cNvSpPr>
          <p:nvPr>
            <p:ph type="sldNum" sz="quarter" idx="12"/>
          </p:nvPr>
        </p:nvSpPr>
        <p:spPr/>
        <p:txBody>
          <a:bodyPr/>
          <a:lstStyle/>
          <a:p>
            <a:pPr>
              <a:defRPr/>
            </a:pPr>
            <a:fld id="{B2A5B99A-5C6E-5547-A29C-5655C2B010F2}" type="slidenum">
              <a:rPr lang="en-US"/>
              <a:pPr>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35F3DCB7-D639-4547-A797-E83BF1B5CE12}"/>
              </a:ext>
            </a:extLst>
          </p:cNvPr>
          <p:cNvSpPr>
            <a:spLocks noGrp="1" noChangeArrowheads="1"/>
          </p:cNvSpPr>
          <p:nvPr>
            <p:ph type="title"/>
          </p:nvPr>
        </p:nvSpPr>
        <p:spPr/>
        <p:txBody>
          <a:bodyPr/>
          <a:lstStyle/>
          <a:p>
            <a:r>
              <a:rPr lang="en-US" altLang="en-US"/>
              <a:t>File Types – Name, Extension</a:t>
            </a:r>
          </a:p>
        </p:txBody>
      </p:sp>
      <p:sp>
        <p:nvSpPr>
          <p:cNvPr id="2" name="Footer Placeholder 1">
            <a:extLst>
              <a:ext uri="{FF2B5EF4-FFF2-40B4-BE49-F238E27FC236}">
                <a16:creationId xmlns:a16="http://schemas.microsoft.com/office/drawing/2014/main" id="{41DF0940-F177-1D47-84E6-8328A5CB30B1}"/>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E8E964CC-9BC3-0B4E-95B3-43F1AB21495B}"/>
              </a:ext>
            </a:extLst>
          </p:cNvPr>
          <p:cNvSpPr>
            <a:spLocks noGrp="1"/>
          </p:cNvSpPr>
          <p:nvPr>
            <p:ph type="sldNum" sz="quarter" idx="12"/>
          </p:nvPr>
        </p:nvSpPr>
        <p:spPr/>
        <p:txBody>
          <a:bodyPr/>
          <a:lstStyle/>
          <a:p>
            <a:pPr>
              <a:defRPr/>
            </a:pPr>
            <a:fld id="{98227D1E-FFCB-2C40-AF3C-9F5852C6F012}" type="slidenum">
              <a:rPr lang="en-US"/>
              <a:pPr>
                <a:defRPr/>
              </a:pPr>
              <a:t>12</a:t>
            </a:fld>
            <a:endParaRPr lang="en-US"/>
          </a:p>
        </p:txBody>
      </p:sp>
      <p:pic>
        <p:nvPicPr>
          <p:cNvPr id="24578" name="Picture 4">
            <a:extLst>
              <a:ext uri="{FF2B5EF4-FFF2-40B4-BE49-F238E27FC236}">
                <a16:creationId xmlns:a16="http://schemas.microsoft.com/office/drawing/2014/main" id="{1504E0A1-A4F1-5C4D-9DF1-89580DCDC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5715" t="1186" r="15715" b="1186"/>
          <a:stretch>
            <a:fillRect/>
          </a:stretch>
        </p:blipFill>
        <p:spPr bwMode="auto">
          <a:xfrm>
            <a:off x="2498725" y="1419882"/>
            <a:ext cx="4337050" cy="4632325"/>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17C55936-99B3-6446-9FEA-371877AB8DA2}"/>
              </a:ext>
            </a:extLst>
          </p:cNvPr>
          <p:cNvSpPr>
            <a:spLocks noGrp="1" noChangeArrowheads="1"/>
          </p:cNvSpPr>
          <p:nvPr>
            <p:ph type="title"/>
          </p:nvPr>
        </p:nvSpPr>
        <p:spPr/>
        <p:txBody>
          <a:bodyPr/>
          <a:lstStyle/>
          <a:p>
            <a:r>
              <a:rPr lang="en-US" altLang="en-US"/>
              <a:t>File Structure</a:t>
            </a:r>
          </a:p>
        </p:txBody>
      </p:sp>
      <p:sp>
        <p:nvSpPr>
          <p:cNvPr id="26626" name="Rectangle 3">
            <a:extLst>
              <a:ext uri="{FF2B5EF4-FFF2-40B4-BE49-F238E27FC236}">
                <a16:creationId xmlns:a16="http://schemas.microsoft.com/office/drawing/2014/main" id="{5CBF31C7-F49F-6E43-8470-D55F7925FAE4}"/>
              </a:ext>
            </a:extLst>
          </p:cNvPr>
          <p:cNvSpPr>
            <a:spLocks noGrp="1" noChangeArrowheads="1"/>
          </p:cNvSpPr>
          <p:nvPr>
            <p:ph idx="1"/>
          </p:nvPr>
        </p:nvSpPr>
        <p:spPr bwMode="auto">
          <a:xfrm>
            <a:off x="628650" y="1825625"/>
            <a:ext cx="8200040" cy="4351338"/>
          </a:xfrm>
        </p:spPr>
        <p:txBody>
          <a:bodyPr wrap="square" numCol="1" anchor="t" anchorCtr="0" compatLnSpc="1">
            <a:prstTxWarp prst="textNoShape">
              <a:avLst/>
            </a:prstTxWarp>
          </a:bodyPr>
          <a:lstStyle/>
          <a:p>
            <a:r>
              <a:rPr lang="en-US" altLang="en-US" dirty="0"/>
              <a:t>None - sequence of words, bytes</a:t>
            </a:r>
          </a:p>
          <a:p>
            <a:r>
              <a:rPr lang="en-US" altLang="en-US" dirty="0"/>
              <a:t>Simple record structure</a:t>
            </a:r>
          </a:p>
          <a:p>
            <a:pPr lvl="1"/>
            <a:r>
              <a:rPr lang="en-US" altLang="en-US" dirty="0"/>
              <a:t>Lines </a:t>
            </a:r>
          </a:p>
          <a:p>
            <a:pPr lvl="1"/>
            <a:r>
              <a:rPr lang="en-US" altLang="en-US" dirty="0"/>
              <a:t>Fixed length</a:t>
            </a:r>
          </a:p>
          <a:p>
            <a:pPr lvl="1"/>
            <a:r>
              <a:rPr lang="en-US" altLang="en-US" dirty="0"/>
              <a:t>Variable length</a:t>
            </a:r>
          </a:p>
          <a:p>
            <a:r>
              <a:rPr lang="en-US" altLang="en-US" dirty="0"/>
              <a:t>Complex Structures</a:t>
            </a:r>
          </a:p>
          <a:p>
            <a:pPr lvl="1"/>
            <a:r>
              <a:rPr lang="en-US" altLang="en-US" dirty="0"/>
              <a:t>Formatted document</a:t>
            </a:r>
          </a:p>
          <a:p>
            <a:pPr lvl="1"/>
            <a:r>
              <a:rPr lang="en-US" altLang="en-US" dirty="0"/>
              <a:t>Relocatable load file	</a:t>
            </a:r>
          </a:p>
          <a:p>
            <a:r>
              <a:rPr lang="en-US" altLang="en-US" dirty="0"/>
              <a:t>Can simulate last two with first method by inserting appropriate control characters</a:t>
            </a:r>
          </a:p>
          <a:p>
            <a:r>
              <a:rPr lang="en-US" altLang="en-US" dirty="0">
                <a:highlight>
                  <a:srgbClr val="FFFF00"/>
                </a:highlight>
              </a:rPr>
              <a:t>Who decides:</a:t>
            </a:r>
          </a:p>
          <a:p>
            <a:pPr lvl="1"/>
            <a:r>
              <a:rPr lang="en-US" altLang="en-US" dirty="0">
                <a:highlight>
                  <a:srgbClr val="FFFF00"/>
                </a:highlight>
              </a:rPr>
              <a:t>Operating system – an OS may define a set of system-supported file structures</a:t>
            </a:r>
          </a:p>
          <a:p>
            <a:pPr lvl="1"/>
            <a:r>
              <a:rPr lang="en-US" altLang="en-US" dirty="0">
                <a:highlight>
                  <a:srgbClr val="FFFF00"/>
                </a:highlight>
              </a:rPr>
              <a:t>Program</a:t>
            </a:r>
          </a:p>
        </p:txBody>
      </p:sp>
      <p:sp>
        <p:nvSpPr>
          <p:cNvPr id="2" name="Footer Placeholder 1">
            <a:extLst>
              <a:ext uri="{FF2B5EF4-FFF2-40B4-BE49-F238E27FC236}">
                <a16:creationId xmlns:a16="http://schemas.microsoft.com/office/drawing/2014/main" id="{9FCB67AE-6CB5-4B4A-BED5-08639AB0DDF6}"/>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4351A83F-3103-CF48-BC52-9837CBE420AB}"/>
              </a:ext>
            </a:extLst>
          </p:cNvPr>
          <p:cNvSpPr>
            <a:spLocks noGrp="1"/>
          </p:cNvSpPr>
          <p:nvPr>
            <p:ph type="sldNum" sz="quarter" idx="12"/>
          </p:nvPr>
        </p:nvSpPr>
        <p:spPr/>
        <p:txBody>
          <a:bodyPr/>
          <a:lstStyle/>
          <a:p>
            <a:pPr>
              <a:defRPr/>
            </a:pPr>
            <a:fld id="{0C38A603-9D1B-3443-8710-1B915F5A78CF}" type="slidenum">
              <a:rPr lang="en-US"/>
              <a:pPr>
                <a:defRPr/>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B3362A59-1507-7548-909E-69BF7430CCEA}"/>
              </a:ext>
            </a:extLst>
          </p:cNvPr>
          <p:cNvSpPr>
            <a:spLocks noGrp="1" noChangeArrowheads="1"/>
          </p:cNvSpPr>
          <p:nvPr>
            <p:ph type="title"/>
          </p:nvPr>
        </p:nvSpPr>
        <p:spPr>
          <a:xfrm>
            <a:off x="457200" y="207963"/>
            <a:ext cx="8229600" cy="576262"/>
          </a:xfrm>
        </p:spPr>
        <p:txBody>
          <a:bodyPr/>
          <a:lstStyle/>
          <a:p>
            <a:r>
              <a:rPr lang="en-US" altLang="en-US"/>
              <a:t>Directory Structure</a:t>
            </a:r>
          </a:p>
        </p:txBody>
      </p:sp>
      <p:sp>
        <p:nvSpPr>
          <p:cNvPr id="28674" name="Rectangle 3">
            <a:extLst>
              <a:ext uri="{FF2B5EF4-FFF2-40B4-BE49-F238E27FC236}">
                <a16:creationId xmlns:a16="http://schemas.microsoft.com/office/drawing/2014/main" id="{DF5E36EC-DF7E-394E-B149-CE578456A4F2}"/>
              </a:ext>
            </a:extLst>
          </p:cNvPr>
          <p:cNvSpPr>
            <a:spLocks noGrp="1" noChangeArrowheads="1"/>
          </p:cNvSpPr>
          <p:nvPr>
            <p:ph idx="1"/>
          </p:nvPr>
        </p:nvSpPr>
        <p:spPr bwMode="auto">
          <a:xfrm>
            <a:off x="966788" y="1374775"/>
            <a:ext cx="7370762" cy="354013"/>
          </a:xfrm>
        </p:spPr>
        <p:txBody>
          <a:bodyPr wrap="square" numCol="1" anchor="t" anchorCtr="0" compatLnSpc="1">
            <a:prstTxWarp prst="textNoShape">
              <a:avLst/>
            </a:prstTxWarp>
          </a:bodyPr>
          <a:lstStyle/>
          <a:p>
            <a:r>
              <a:rPr lang="en-US" altLang="en-US"/>
              <a:t>A collection of nodes containing information about all files</a:t>
            </a:r>
          </a:p>
        </p:txBody>
      </p:sp>
      <p:sp>
        <p:nvSpPr>
          <p:cNvPr id="28675" name="Oval 4">
            <a:extLst>
              <a:ext uri="{FF2B5EF4-FFF2-40B4-BE49-F238E27FC236}">
                <a16:creationId xmlns:a16="http://schemas.microsoft.com/office/drawing/2014/main" id="{C13A5D27-CC4A-BC45-A1F5-F128F3B6A890}"/>
              </a:ext>
            </a:extLst>
          </p:cNvPr>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28676" name="Oval 5">
            <a:extLst>
              <a:ext uri="{FF2B5EF4-FFF2-40B4-BE49-F238E27FC236}">
                <a16:creationId xmlns:a16="http://schemas.microsoft.com/office/drawing/2014/main" id="{3F1C62B6-BFEB-194D-B924-EACB81113B80}"/>
              </a:ext>
            </a:extLst>
          </p:cNvPr>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28677" name="Oval 6">
            <a:extLst>
              <a:ext uri="{FF2B5EF4-FFF2-40B4-BE49-F238E27FC236}">
                <a16:creationId xmlns:a16="http://schemas.microsoft.com/office/drawing/2014/main" id="{3FDFCF5D-E6E0-0541-9085-7ED9BFC3DF37}"/>
              </a:ext>
            </a:extLst>
          </p:cNvPr>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28678" name="Oval 7">
            <a:extLst>
              <a:ext uri="{FF2B5EF4-FFF2-40B4-BE49-F238E27FC236}">
                <a16:creationId xmlns:a16="http://schemas.microsoft.com/office/drawing/2014/main" id="{9F262A3D-59D2-834E-A39C-A1B21AF79C56}"/>
              </a:ext>
            </a:extLst>
          </p:cNvPr>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28679" name="Oval 8">
            <a:extLst>
              <a:ext uri="{FF2B5EF4-FFF2-40B4-BE49-F238E27FC236}">
                <a16:creationId xmlns:a16="http://schemas.microsoft.com/office/drawing/2014/main" id="{1CBB0915-20AB-B847-9436-71F06439D547}"/>
              </a:ext>
            </a:extLst>
          </p:cNvPr>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28680" name="Rectangle 9">
            <a:extLst>
              <a:ext uri="{FF2B5EF4-FFF2-40B4-BE49-F238E27FC236}">
                <a16:creationId xmlns:a16="http://schemas.microsoft.com/office/drawing/2014/main" id="{6B2FB97E-9CED-2749-AB8E-B7520383E720}"/>
              </a:ext>
            </a:extLst>
          </p:cNvPr>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F 1</a:t>
            </a:r>
          </a:p>
        </p:txBody>
      </p:sp>
      <p:sp>
        <p:nvSpPr>
          <p:cNvPr id="28681" name="Rectangle 10">
            <a:extLst>
              <a:ext uri="{FF2B5EF4-FFF2-40B4-BE49-F238E27FC236}">
                <a16:creationId xmlns:a16="http://schemas.microsoft.com/office/drawing/2014/main" id="{ECC95A60-93E6-F64D-81AB-A934210C9C24}"/>
              </a:ext>
            </a:extLst>
          </p:cNvPr>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F 2</a:t>
            </a:r>
          </a:p>
        </p:txBody>
      </p:sp>
      <p:sp>
        <p:nvSpPr>
          <p:cNvPr id="28682" name="Rectangle 11">
            <a:extLst>
              <a:ext uri="{FF2B5EF4-FFF2-40B4-BE49-F238E27FC236}">
                <a16:creationId xmlns:a16="http://schemas.microsoft.com/office/drawing/2014/main" id="{2DEF3583-11D4-2A43-A70B-88F1693BCBC2}"/>
              </a:ext>
            </a:extLst>
          </p:cNvPr>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F 3</a:t>
            </a:r>
          </a:p>
        </p:txBody>
      </p:sp>
      <p:sp>
        <p:nvSpPr>
          <p:cNvPr id="28683" name="Rectangle 12">
            <a:extLst>
              <a:ext uri="{FF2B5EF4-FFF2-40B4-BE49-F238E27FC236}">
                <a16:creationId xmlns:a16="http://schemas.microsoft.com/office/drawing/2014/main" id="{2ECE57DB-BDC9-A84B-B26D-9D93A6323C72}"/>
              </a:ext>
            </a:extLst>
          </p:cNvPr>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F 4</a:t>
            </a:r>
          </a:p>
        </p:txBody>
      </p:sp>
      <p:sp>
        <p:nvSpPr>
          <p:cNvPr id="28684" name="Rectangle 13">
            <a:extLst>
              <a:ext uri="{FF2B5EF4-FFF2-40B4-BE49-F238E27FC236}">
                <a16:creationId xmlns:a16="http://schemas.microsoft.com/office/drawing/2014/main" id="{CA666AA1-DC95-CE4F-85F4-913BD4C4AE87}"/>
              </a:ext>
            </a:extLst>
          </p:cNvPr>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F n</a:t>
            </a:r>
          </a:p>
        </p:txBody>
      </p:sp>
      <p:sp>
        <p:nvSpPr>
          <p:cNvPr id="28685" name="Line 14">
            <a:extLst>
              <a:ext uri="{FF2B5EF4-FFF2-40B4-BE49-F238E27FC236}">
                <a16:creationId xmlns:a16="http://schemas.microsoft.com/office/drawing/2014/main" id="{BB179D60-70E0-6749-8564-7477B2CD80B2}"/>
              </a:ext>
            </a:extLst>
          </p:cNvPr>
          <p:cNvSpPr>
            <a:spLocks noChangeShapeType="1"/>
          </p:cNvSpPr>
          <p:nvPr/>
        </p:nvSpPr>
        <p:spPr bwMode="auto">
          <a:xfrm>
            <a:off x="3838575"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6" name="Line 15">
            <a:extLst>
              <a:ext uri="{FF2B5EF4-FFF2-40B4-BE49-F238E27FC236}">
                <a16:creationId xmlns:a16="http://schemas.microsoft.com/office/drawing/2014/main" id="{9D330A8C-E2DE-3941-B4CC-E19886F1BF83}"/>
              </a:ext>
            </a:extLst>
          </p:cNvPr>
          <p:cNvSpPr>
            <a:spLocks noChangeShapeType="1"/>
          </p:cNvSpPr>
          <p:nvPr/>
        </p:nvSpPr>
        <p:spPr bwMode="auto">
          <a:xfrm>
            <a:off x="4572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7" name="Line 16">
            <a:extLst>
              <a:ext uri="{FF2B5EF4-FFF2-40B4-BE49-F238E27FC236}">
                <a16:creationId xmlns:a16="http://schemas.microsoft.com/office/drawing/2014/main" id="{3147BC30-4EAB-E84E-B2F7-E13739211608}"/>
              </a:ext>
            </a:extLst>
          </p:cNvPr>
          <p:cNvSpPr>
            <a:spLocks noChangeShapeType="1"/>
          </p:cNvSpPr>
          <p:nvPr/>
        </p:nvSpPr>
        <p:spPr bwMode="auto">
          <a:xfrm>
            <a:off x="6096000" y="3048000"/>
            <a:ext cx="0" cy="16002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8" name="Line 17">
            <a:extLst>
              <a:ext uri="{FF2B5EF4-FFF2-40B4-BE49-F238E27FC236}">
                <a16:creationId xmlns:a16="http://schemas.microsoft.com/office/drawing/2014/main" id="{34C680F7-2652-2947-BBAC-624BC5D260CF}"/>
              </a:ext>
            </a:extLst>
          </p:cNvPr>
          <p:cNvSpPr>
            <a:spLocks noChangeShapeType="1"/>
          </p:cNvSpPr>
          <p:nvPr/>
        </p:nvSpPr>
        <p:spPr bwMode="auto">
          <a:xfrm>
            <a:off x="5334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89" name="Line 18">
            <a:extLst>
              <a:ext uri="{FF2B5EF4-FFF2-40B4-BE49-F238E27FC236}">
                <a16:creationId xmlns:a16="http://schemas.microsoft.com/office/drawing/2014/main" id="{B61EB95F-90ED-134B-BB5D-9ACC18EEA7CA}"/>
              </a:ext>
            </a:extLst>
          </p:cNvPr>
          <p:cNvSpPr>
            <a:spLocks noChangeShapeType="1"/>
          </p:cNvSpPr>
          <p:nvPr/>
        </p:nvSpPr>
        <p:spPr bwMode="auto">
          <a:xfrm>
            <a:off x="3048000" y="2743200"/>
            <a:ext cx="0" cy="152400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8690" name="Freeform 19">
            <a:extLst>
              <a:ext uri="{FF2B5EF4-FFF2-40B4-BE49-F238E27FC236}">
                <a16:creationId xmlns:a16="http://schemas.microsoft.com/office/drawing/2014/main" id="{1BA183BE-E6B2-D748-96BF-F0CC2B566F3A}"/>
              </a:ext>
            </a:extLst>
          </p:cNvPr>
          <p:cNvSpPr>
            <a:spLocks/>
          </p:cNvSpPr>
          <p:nvPr/>
        </p:nvSpPr>
        <p:spPr bwMode="auto">
          <a:xfrm>
            <a:off x="2538413" y="1962150"/>
            <a:ext cx="4186237" cy="1473200"/>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1" name="Freeform 20">
            <a:extLst>
              <a:ext uri="{FF2B5EF4-FFF2-40B4-BE49-F238E27FC236}">
                <a16:creationId xmlns:a16="http://schemas.microsoft.com/office/drawing/2014/main" id="{F62506E5-8BF1-0342-B9C2-EE72455E142B}"/>
              </a:ext>
            </a:extLst>
          </p:cNvPr>
          <p:cNvSpPr>
            <a:spLocks/>
          </p:cNvSpPr>
          <p:nvPr/>
        </p:nvSpPr>
        <p:spPr bwMode="auto">
          <a:xfrm>
            <a:off x="2362200" y="3886200"/>
            <a:ext cx="4262438" cy="1600200"/>
          </a:xfrm>
          <a:custGeom>
            <a:avLst/>
            <a:gdLst>
              <a:gd name="T0" fmla="*/ 2147483646 w 2637"/>
              <a:gd name="T1" fmla="*/ 2147483646 h 928"/>
              <a:gd name="T2" fmla="*/ 2147483646 w 2637"/>
              <a:gd name="T3" fmla="*/ 2147483646 h 928"/>
              <a:gd name="T4" fmla="*/ 2147483646 w 2637"/>
              <a:gd name="T5" fmla="*/ 2147483646 h 928"/>
              <a:gd name="T6" fmla="*/ 2147483646 w 2637"/>
              <a:gd name="T7" fmla="*/ 2147483646 h 928"/>
              <a:gd name="T8" fmla="*/ 2147483646 w 2637"/>
              <a:gd name="T9" fmla="*/ 0 h 928"/>
              <a:gd name="T10" fmla="*/ 2147483646 w 2637"/>
              <a:gd name="T11" fmla="*/ 2147483646 h 928"/>
              <a:gd name="T12" fmla="*/ 2147483646 w 2637"/>
              <a:gd name="T13" fmla="*/ 2147483646 h 928"/>
              <a:gd name="T14" fmla="*/ 2147483646 w 2637"/>
              <a:gd name="T15" fmla="*/ 2147483646 h 928"/>
              <a:gd name="T16" fmla="*/ 2147483646 w 2637"/>
              <a:gd name="T17" fmla="*/ 2147483646 h 928"/>
              <a:gd name="T18" fmla="*/ 2147483646 w 2637"/>
              <a:gd name="T19" fmla="*/ 2147483646 h 928"/>
              <a:gd name="T20" fmla="*/ 2147483646 w 2637"/>
              <a:gd name="T21" fmla="*/ 2147483646 h 928"/>
              <a:gd name="T22" fmla="*/ 2147483646 w 2637"/>
              <a:gd name="T23" fmla="*/ 2147483646 h 928"/>
              <a:gd name="T24" fmla="*/ 2147483646 w 2637"/>
              <a:gd name="T25" fmla="*/ 2147483646 h 928"/>
              <a:gd name="T26" fmla="*/ 2147483646 w 2637"/>
              <a:gd name="T27" fmla="*/ 2147483646 h 928"/>
              <a:gd name="T28" fmla="*/ 2147483646 w 2637"/>
              <a:gd name="T29" fmla="*/ 2147483646 h 928"/>
              <a:gd name="T30" fmla="*/ 2147483646 w 2637"/>
              <a:gd name="T31" fmla="*/ 2147483646 h 928"/>
              <a:gd name="T32" fmla="*/ 2147483646 w 2637"/>
              <a:gd name="T33" fmla="*/ 2147483646 h 928"/>
              <a:gd name="T34" fmla="*/ 2147483646 w 2637"/>
              <a:gd name="T35" fmla="*/ 2147483646 h 928"/>
              <a:gd name="T36" fmla="*/ 2147483646 w 2637"/>
              <a:gd name="T37" fmla="*/ 2147483646 h 928"/>
              <a:gd name="T38" fmla="*/ 2147483646 w 2637"/>
              <a:gd name="T39" fmla="*/ 2147483646 h 928"/>
              <a:gd name="T40" fmla="*/ 2147483646 w 2637"/>
              <a:gd name="T41" fmla="*/ 2147483646 h 928"/>
              <a:gd name="T42" fmla="*/ 2147483646 w 2637"/>
              <a:gd name="T43" fmla="*/ 2147483646 h 928"/>
              <a:gd name="T44" fmla="*/ 2147483646 w 2637"/>
              <a:gd name="T45" fmla="*/ 2147483646 h 928"/>
              <a:gd name="T46" fmla="*/ 2147483646 w 2637"/>
              <a:gd name="T47" fmla="*/ 2147483646 h 928"/>
              <a:gd name="T48" fmla="*/ 2147483646 w 2637"/>
              <a:gd name="T49" fmla="*/ 2147483646 h 928"/>
              <a:gd name="T50" fmla="*/ 2147483646 w 2637"/>
              <a:gd name="T51" fmla="*/ 2147483646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2" name="Text Box 21">
            <a:extLst>
              <a:ext uri="{FF2B5EF4-FFF2-40B4-BE49-F238E27FC236}">
                <a16:creationId xmlns:a16="http://schemas.microsoft.com/office/drawing/2014/main" id="{DD0C1419-E090-594A-81FE-5D547CCF0D1D}"/>
              </a:ext>
            </a:extLst>
          </p:cNvPr>
          <p:cNvSpPr txBox="1">
            <a:spLocks noChangeArrowheads="1"/>
          </p:cNvSpPr>
          <p:nvPr/>
        </p:nvSpPr>
        <p:spPr bwMode="auto">
          <a:xfrm>
            <a:off x="1295400" y="2286000"/>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Directory</a:t>
            </a:r>
          </a:p>
        </p:txBody>
      </p:sp>
      <p:sp>
        <p:nvSpPr>
          <p:cNvPr id="28693" name="Text Box 22">
            <a:extLst>
              <a:ext uri="{FF2B5EF4-FFF2-40B4-BE49-F238E27FC236}">
                <a16:creationId xmlns:a16="http://schemas.microsoft.com/office/drawing/2014/main" id="{1E43B405-2F7A-5F4A-B9F5-861A36177CAB}"/>
              </a:ext>
            </a:extLst>
          </p:cNvPr>
          <p:cNvSpPr txBox="1">
            <a:spLocks noChangeArrowheads="1"/>
          </p:cNvSpPr>
          <p:nvPr/>
        </p:nvSpPr>
        <p:spPr bwMode="auto">
          <a:xfrm>
            <a:off x="1435100" y="4191000"/>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Files</a:t>
            </a:r>
          </a:p>
        </p:txBody>
      </p:sp>
      <p:sp>
        <p:nvSpPr>
          <p:cNvPr id="28694" name="Rectangle 23">
            <a:extLst>
              <a:ext uri="{FF2B5EF4-FFF2-40B4-BE49-F238E27FC236}">
                <a16:creationId xmlns:a16="http://schemas.microsoft.com/office/drawing/2014/main" id="{23720900-9596-494B-AF20-62E3E917D1C3}"/>
              </a:ext>
            </a:extLst>
          </p:cNvPr>
          <p:cNvSpPr>
            <a:spLocks noChangeArrowheads="1"/>
          </p:cNvSpPr>
          <p:nvPr/>
        </p:nvSpPr>
        <p:spPr bwMode="auto">
          <a:xfrm>
            <a:off x="990600" y="5638800"/>
            <a:ext cx="760253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dirty="0">
                <a:highlight>
                  <a:srgbClr val="FFFF00"/>
                </a:highlight>
                <a:latin typeface="Helvetica" pitchFamily="2" charset="0"/>
                <a:ea typeface="MS PGothic" panose="020B0600070205080204" pitchFamily="34" charset="-128"/>
              </a:rPr>
              <a:t>Both the directory structure and the files reside on disk</a:t>
            </a:r>
          </a:p>
        </p:txBody>
      </p:sp>
      <p:sp>
        <p:nvSpPr>
          <p:cNvPr id="2" name="Footer Placeholder 1">
            <a:extLst>
              <a:ext uri="{FF2B5EF4-FFF2-40B4-BE49-F238E27FC236}">
                <a16:creationId xmlns:a16="http://schemas.microsoft.com/office/drawing/2014/main" id="{E27B5C97-3619-C943-BAE1-1DEB78D8E571}"/>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7B5B704-1BF6-C142-8B0A-A1F435E89436}"/>
              </a:ext>
            </a:extLst>
          </p:cNvPr>
          <p:cNvSpPr>
            <a:spLocks noGrp="1"/>
          </p:cNvSpPr>
          <p:nvPr>
            <p:ph type="sldNum" sz="quarter" idx="12"/>
          </p:nvPr>
        </p:nvSpPr>
        <p:spPr/>
        <p:txBody>
          <a:bodyPr/>
          <a:lstStyle/>
          <a:p>
            <a:pPr>
              <a:defRPr/>
            </a:pPr>
            <a:fld id="{4C26F617-D7DA-0144-98E6-1E2E2048E325}" type="slidenum">
              <a:rPr lang="en-US"/>
              <a:pPr>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Title 3">
            <a:extLst>
              <a:ext uri="{FF2B5EF4-FFF2-40B4-BE49-F238E27FC236}">
                <a16:creationId xmlns:a16="http://schemas.microsoft.com/office/drawing/2014/main" id="{56D6526F-611D-404A-B3B9-FA8209B64EFB}"/>
              </a:ext>
            </a:extLst>
          </p:cNvPr>
          <p:cNvSpPr>
            <a:spLocks noGrp="1" noChangeArrowheads="1"/>
          </p:cNvSpPr>
          <p:nvPr>
            <p:ph type="title"/>
          </p:nvPr>
        </p:nvSpPr>
        <p:spPr/>
        <p:txBody>
          <a:bodyPr/>
          <a:lstStyle/>
          <a:p>
            <a:r>
              <a:rPr lang="en-US" altLang="en-US"/>
              <a:t>Disk Structure</a:t>
            </a:r>
          </a:p>
        </p:txBody>
      </p:sp>
      <p:sp>
        <p:nvSpPr>
          <p:cNvPr id="5" name="Content Placeholder 4">
            <a:extLst>
              <a:ext uri="{FF2B5EF4-FFF2-40B4-BE49-F238E27FC236}">
                <a16:creationId xmlns:a16="http://schemas.microsoft.com/office/drawing/2014/main" id="{535215AE-A889-1E4E-9889-CD2A22B92844}"/>
              </a:ext>
            </a:extLst>
          </p:cNvPr>
          <p:cNvSpPr>
            <a:spLocks noGrp="1"/>
          </p:cNvSpPr>
          <p:nvPr>
            <p:ph idx="1"/>
          </p:nvPr>
        </p:nvSpPr>
        <p:spPr/>
        <p:txBody>
          <a:bodyPr/>
          <a:lstStyle/>
          <a:p>
            <a:pPr fontAlgn="auto">
              <a:spcAft>
                <a:spcPts val="0"/>
              </a:spcAft>
              <a:defRPr/>
            </a:pPr>
            <a:r>
              <a:rPr lang="en-US" altLang="en-US" dirty="0"/>
              <a:t>Disk can be subdivided into </a:t>
            </a:r>
            <a:r>
              <a:rPr lang="en-US" altLang="en-US" b="1" dirty="0">
                <a:solidFill>
                  <a:srgbClr val="3366FF"/>
                </a:solidFill>
              </a:rPr>
              <a:t>partitions</a:t>
            </a:r>
          </a:p>
          <a:p>
            <a:pPr fontAlgn="auto">
              <a:spcAft>
                <a:spcPts val="0"/>
              </a:spcAft>
              <a:defRPr/>
            </a:pPr>
            <a:r>
              <a:rPr lang="en-US" altLang="en-US" dirty="0"/>
              <a:t>Disks or partitions can be </a:t>
            </a:r>
            <a:r>
              <a:rPr lang="en-US" altLang="en-US" b="1" dirty="0">
                <a:solidFill>
                  <a:srgbClr val="3366FF"/>
                </a:solidFill>
              </a:rPr>
              <a:t>RAID </a:t>
            </a:r>
            <a:r>
              <a:rPr lang="en-US" altLang="en-US" dirty="0"/>
              <a:t>protected against failure</a:t>
            </a:r>
          </a:p>
          <a:p>
            <a:pPr fontAlgn="auto">
              <a:spcAft>
                <a:spcPts val="0"/>
              </a:spcAft>
              <a:defRPr/>
            </a:pPr>
            <a:r>
              <a:rPr lang="en-US" altLang="en-US" dirty="0"/>
              <a:t>Disk or partition can be used either </a:t>
            </a:r>
          </a:p>
          <a:p>
            <a:pPr lvl="1" fontAlgn="auto">
              <a:spcAft>
                <a:spcPts val="0"/>
              </a:spcAft>
              <a:defRPr/>
            </a:pPr>
            <a:r>
              <a:rPr lang="en-US" altLang="en-US" b="1" dirty="0">
                <a:solidFill>
                  <a:srgbClr val="3366FF"/>
                </a:solidFill>
              </a:rPr>
              <a:t>raw</a:t>
            </a:r>
            <a:r>
              <a:rPr lang="en-US" altLang="en-US" dirty="0">
                <a:solidFill>
                  <a:srgbClr val="3366FF"/>
                </a:solidFill>
              </a:rPr>
              <a:t> </a:t>
            </a:r>
            <a:r>
              <a:rPr lang="en-US" altLang="en-US" dirty="0"/>
              <a:t>– without a file system, or </a:t>
            </a:r>
          </a:p>
          <a:p>
            <a:pPr lvl="1" fontAlgn="auto">
              <a:spcAft>
                <a:spcPts val="0"/>
              </a:spcAft>
              <a:defRPr/>
            </a:pPr>
            <a:r>
              <a:rPr lang="en-US" altLang="en-US" b="1" dirty="0">
                <a:solidFill>
                  <a:srgbClr val="3366FF"/>
                </a:solidFill>
              </a:rPr>
              <a:t>formatted</a:t>
            </a:r>
            <a:r>
              <a:rPr lang="en-US" altLang="en-US" dirty="0">
                <a:solidFill>
                  <a:srgbClr val="3366FF"/>
                </a:solidFill>
              </a:rPr>
              <a:t> </a:t>
            </a:r>
            <a:r>
              <a:rPr lang="en-US" altLang="en-US" dirty="0"/>
              <a:t>with a file system</a:t>
            </a:r>
          </a:p>
          <a:p>
            <a:pPr lvl="1" fontAlgn="auto">
              <a:spcAft>
                <a:spcPts val="0"/>
              </a:spcAft>
              <a:defRPr/>
            </a:pPr>
            <a:r>
              <a:rPr lang="en-US" altLang="en-US" dirty="0"/>
              <a:t>Partitions also known as minidisks, slices</a:t>
            </a:r>
          </a:p>
          <a:p>
            <a:pPr fontAlgn="auto">
              <a:spcAft>
                <a:spcPts val="0"/>
              </a:spcAft>
              <a:defRPr/>
            </a:pPr>
            <a:r>
              <a:rPr lang="en-US" altLang="en-US" dirty="0">
                <a:highlight>
                  <a:srgbClr val="FFFF00"/>
                </a:highlight>
              </a:rPr>
              <a:t>The disk Entity containing file system known as a </a:t>
            </a:r>
            <a:r>
              <a:rPr lang="en-US" altLang="en-US" b="1" dirty="0">
                <a:solidFill>
                  <a:srgbClr val="3366FF"/>
                </a:solidFill>
                <a:highlight>
                  <a:srgbClr val="FFFF00"/>
                </a:highlight>
              </a:rPr>
              <a:t>volume</a:t>
            </a:r>
          </a:p>
          <a:p>
            <a:pPr fontAlgn="auto">
              <a:spcAft>
                <a:spcPts val="0"/>
              </a:spcAft>
              <a:defRPr/>
            </a:pPr>
            <a:r>
              <a:rPr lang="en-US" altLang="en-US" dirty="0">
                <a:highlight>
                  <a:srgbClr val="FFFF00"/>
                </a:highlight>
              </a:rPr>
              <a:t>Each volume containing a file system also tracks that file system</a:t>
            </a:r>
            <a:r>
              <a:rPr lang="ja-JP" altLang="en-US">
                <a:highlight>
                  <a:srgbClr val="FFFF00"/>
                </a:highlight>
              </a:rPr>
              <a:t>’</a:t>
            </a:r>
            <a:r>
              <a:rPr lang="en-US" altLang="ja-JP" dirty="0">
                <a:highlight>
                  <a:srgbClr val="FFFF00"/>
                </a:highlight>
              </a:rPr>
              <a:t>s info in </a:t>
            </a:r>
            <a:r>
              <a:rPr lang="en-US" altLang="ja-JP" b="1" dirty="0">
                <a:solidFill>
                  <a:srgbClr val="3366FF"/>
                </a:solidFill>
                <a:highlight>
                  <a:srgbClr val="FFFF00"/>
                </a:highlight>
              </a:rPr>
              <a:t>device directory</a:t>
            </a:r>
            <a:r>
              <a:rPr lang="en-US" altLang="ja-JP" dirty="0">
                <a:solidFill>
                  <a:srgbClr val="3366FF"/>
                </a:solidFill>
                <a:highlight>
                  <a:srgbClr val="FFFF00"/>
                </a:highlight>
              </a:rPr>
              <a:t> </a:t>
            </a:r>
            <a:r>
              <a:rPr lang="en-US" altLang="ja-JP" dirty="0">
                <a:highlight>
                  <a:srgbClr val="FFFF00"/>
                </a:highlight>
              </a:rPr>
              <a:t>or </a:t>
            </a:r>
            <a:r>
              <a:rPr lang="en-US" altLang="ja-JP" b="1" dirty="0">
                <a:solidFill>
                  <a:srgbClr val="3366FF"/>
                </a:solidFill>
                <a:highlight>
                  <a:srgbClr val="FFFF00"/>
                </a:highlight>
              </a:rPr>
              <a:t>volume table of contents</a:t>
            </a:r>
          </a:p>
          <a:p>
            <a:pPr fontAlgn="auto">
              <a:spcAft>
                <a:spcPts val="0"/>
              </a:spcAft>
              <a:defRPr/>
            </a:pPr>
            <a:r>
              <a:rPr lang="en-US" altLang="en-US" dirty="0"/>
              <a:t>As well as </a:t>
            </a:r>
            <a:r>
              <a:rPr lang="en-US" altLang="en-US" b="1" dirty="0">
                <a:solidFill>
                  <a:srgbClr val="3366FF"/>
                </a:solidFill>
              </a:rPr>
              <a:t>general-purpose file systems</a:t>
            </a:r>
            <a:r>
              <a:rPr lang="en-US" altLang="en-US" dirty="0">
                <a:solidFill>
                  <a:srgbClr val="3366FF"/>
                </a:solidFill>
              </a:rPr>
              <a:t> </a:t>
            </a:r>
            <a:r>
              <a:rPr lang="en-US" altLang="en-US" dirty="0"/>
              <a:t>there are many </a:t>
            </a:r>
            <a:r>
              <a:rPr lang="en-US" altLang="en-US" b="1" dirty="0">
                <a:solidFill>
                  <a:srgbClr val="3366FF"/>
                </a:solidFill>
              </a:rPr>
              <a:t>special-purpose file systems</a:t>
            </a:r>
            <a:r>
              <a:rPr lang="en-US" altLang="en-US" dirty="0"/>
              <a:t>, frequently all within the same operating system or computer</a:t>
            </a:r>
          </a:p>
          <a:p>
            <a:pPr fontAlgn="auto">
              <a:spcAft>
                <a:spcPts val="0"/>
              </a:spcAft>
              <a:defRPr/>
            </a:pPr>
            <a:endParaRPr lang="en-US" dirty="0"/>
          </a:p>
        </p:txBody>
      </p:sp>
      <p:sp>
        <p:nvSpPr>
          <p:cNvPr id="2" name="Footer Placeholder 1">
            <a:extLst>
              <a:ext uri="{FF2B5EF4-FFF2-40B4-BE49-F238E27FC236}">
                <a16:creationId xmlns:a16="http://schemas.microsoft.com/office/drawing/2014/main" id="{50B34E7E-0C08-054E-8A68-FD420807A748}"/>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523ECEE-43E0-3845-936C-51D5C2D6E425}"/>
              </a:ext>
            </a:extLst>
          </p:cNvPr>
          <p:cNvSpPr>
            <a:spLocks noGrp="1"/>
          </p:cNvSpPr>
          <p:nvPr>
            <p:ph type="sldNum" sz="quarter" idx="12"/>
          </p:nvPr>
        </p:nvSpPr>
        <p:spPr/>
        <p:txBody>
          <a:bodyPr/>
          <a:lstStyle/>
          <a:p>
            <a:pPr>
              <a:defRPr/>
            </a:pPr>
            <a:fld id="{2DB09D2E-5F55-5C45-B7C7-39D23275F315}" type="slidenum">
              <a:rPr lang="en-US"/>
              <a:pPr>
                <a:defRPr/>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97282-F353-FF41-BEED-6262BB80A360}"/>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2E454BA5-66D6-3149-90E4-92D41F3C9C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097" y="1825625"/>
            <a:ext cx="7647806" cy="4351338"/>
          </a:xfrm>
        </p:spPr>
      </p:pic>
      <p:sp>
        <p:nvSpPr>
          <p:cNvPr id="4" name="Footer Placeholder 3">
            <a:extLst>
              <a:ext uri="{FF2B5EF4-FFF2-40B4-BE49-F238E27FC236}">
                <a16:creationId xmlns:a16="http://schemas.microsoft.com/office/drawing/2014/main" id="{CE0127BA-5F96-2D4A-A657-EAE67E0E58E2}"/>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AA09E767-0E60-9D4D-8497-DB995336650B}"/>
              </a:ext>
            </a:extLst>
          </p:cNvPr>
          <p:cNvSpPr>
            <a:spLocks noGrp="1"/>
          </p:cNvSpPr>
          <p:nvPr>
            <p:ph type="sldNum" sz="quarter" idx="12"/>
          </p:nvPr>
        </p:nvSpPr>
        <p:spPr/>
        <p:txBody>
          <a:bodyPr/>
          <a:lstStyle/>
          <a:p>
            <a:pPr>
              <a:defRPr/>
            </a:pPr>
            <a:fld id="{96FB4D97-E929-C34E-A94A-7814579D3039}" type="slidenum">
              <a:rPr lang="en-US" smtClean="0"/>
              <a:pPr>
                <a:defRPr/>
              </a:pPr>
              <a:t>16</a:t>
            </a:fld>
            <a:endParaRPr lang="en-US"/>
          </a:p>
        </p:txBody>
      </p:sp>
    </p:spTree>
    <p:extLst>
      <p:ext uri="{BB962C8B-B14F-4D97-AF65-F5344CB8AC3E}">
        <p14:creationId xmlns:p14="http://schemas.microsoft.com/office/powerpoint/2010/main" val="884761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50D6B84C-5886-4441-8B8F-E04162B2E467}"/>
              </a:ext>
            </a:extLst>
          </p:cNvPr>
          <p:cNvSpPr>
            <a:spLocks noGrp="1" noChangeArrowheads="1"/>
          </p:cNvSpPr>
          <p:nvPr>
            <p:ph type="title"/>
          </p:nvPr>
        </p:nvSpPr>
        <p:spPr/>
        <p:txBody>
          <a:bodyPr/>
          <a:lstStyle/>
          <a:p>
            <a:r>
              <a:rPr lang="en-US" altLang="en-US"/>
              <a:t>A Typical File-system Organization</a:t>
            </a:r>
          </a:p>
        </p:txBody>
      </p:sp>
      <p:sp>
        <p:nvSpPr>
          <p:cNvPr id="2" name="Footer Placeholder 1">
            <a:extLst>
              <a:ext uri="{FF2B5EF4-FFF2-40B4-BE49-F238E27FC236}">
                <a16:creationId xmlns:a16="http://schemas.microsoft.com/office/drawing/2014/main" id="{3B36F3C9-B935-0E4B-82D6-C310C217DEBB}"/>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7177B07B-B6BC-E341-BD08-1EC0F6540868}"/>
              </a:ext>
            </a:extLst>
          </p:cNvPr>
          <p:cNvSpPr>
            <a:spLocks noGrp="1"/>
          </p:cNvSpPr>
          <p:nvPr>
            <p:ph type="sldNum" sz="quarter" idx="12"/>
          </p:nvPr>
        </p:nvSpPr>
        <p:spPr/>
        <p:txBody>
          <a:bodyPr/>
          <a:lstStyle/>
          <a:p>
            <a:pPr>
              <a:defRPr/>
            </a:pPr>
            <a:fld id="{E4DE7276-911A-7A42-9579-558DE7EDE1E9}" type="slidenum">
              <a:rPr lang="en-US"/>
              <a:pPr>
                <a:defRPr/>
              </a:pPr>
              <a:t>17</a:t>
            </a:fld>
            <a:endParaRPr lang="en-US"/>
          </a:p>
        </p:txBody>
      </p:sp>
      <p:pic>
        <p:nvPicPr>
          <p:cNvPr id="30722" name="Picture 6" descr="10">
            <a:extLst>
              <a:ext uri="{FF2B5EF4-FFF2-40B4-BE49-F238E27FC236}">
                <a16:creationId xmlns:a16="http://schemas.microsoft.com/office/drawing/2014/main" id="{074887ED-7193-584D-A927-083676DD9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836" y="2017767"/>
            <a:ext cx="6910387"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A42096A3-F07B-234D-8A88-6837745F3B1F}"/>
              </a:ext>
            </a:extLst>
          </p:cNvPr>
          <p:cNvSpPr>
            <a:spLocks noGrp="1" noChangeArrowheads="1"/>
          </p:cNvSpPr>
          <p:nvPr>
            <p:ph type="title"/>
          </p:nvPr>
        </p:nvSpPr>
        <p:spPr/>
        <p:txBody>
          <a:bodyPr/>
          <a:lstStyle/>
          <a:p>
            <a:r>
              <a:rPr lang="en-US" altLang="en-US"/>
              <a:t>Operations Performed on Directory</a:t>
            </a:r>
          </a:p>
        </p:txBody>
      </p:sp>
      <p:sp>
        <p:nvSpPr>
          <p:cNvPr id="32770" name="Rectangle 3">
            <a:extLst>
              <a:ext uri="{FF2B5EF4-FFF2-40B4-BE49-F238E27FC236}">
                <a16:creationId xmlns:a16="http://schemas.microsoft.com/office/drawing/2014/main" id="{82F53C98-E426-D243-92BB-5B0230F2FDA1}"/>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Search for a file</a:t>
            </a:r>
          </a:p>
          <a:p>
            <a:endParaRPr lang="en-US" altLang="en-US" sz="800"/>
          </a:p>
          <a:p>
            <a:r>
              <a:rPr lang="en-US" altLang="en-US"/>
              <a:t>Create a file</a:t>
            </a:r>
          </a:p>
          <a:p>
            <a:endParaRPr lang="en-US" altLang="en-US" sz="800"/>
          </a:p>
          <a:p>
            <a:r>
              <a:rPr lang="en-US" altLang="en-US"/>
              <a:t>Delete a file</a:t>
            </a:r>
          </a:p>
          <a:p>
            <a:endParaRPr lang="en-US" altLang="en-US" sz="800"/>
          </a:p>
          <a:p>
            <a:r>
              <a:rPr lang="en-US" altLang="en-US"/>
              <a:t>List a directory</a:t>
            </a:r>
          </a:p>
          <a:p>
            <a:endParaRPr lang="en-US" altLang="en-US" sz="800"/>
          </a:p>
          <a:p>
            <a:r>
              <a:rPr lang="en-US" altLang="en-US"/>
              <a:t>Rename a file</a:t>
            </a:r>
          </a:p>
          <a:p>
            <a:endParaRPr lang="en-US" altLang="en-US" sz="800"/>
          </a:p>
          <a:p>
            <a:r>
              <a:rPr lang="en-US" altLang="en-US"/>
              <a:t>Traverse the file system</a:t>
            </a:r>
          </a:p>
        </p:txBody>
      </p:sp>
      <p:sp>
        <p:nvSpPr>
          <p:cNvPr id="2" name="Footer Placeholder 1">
            <a:extLst>
              <a:ext uri="{FF2B5EF4-FFF2-40B4-BE49-F238E27FC236}">
                <a16:creationId xmlns:a16="http://schemas.microsoft.com/office/drawing/2014/main" id="{84D424AA-DA64-8E40-A45C-51AB89B12766}"/>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FECF1036-C446-A845-9CF8-B6BABA36C5ED}"/>
              </a:ext>
            </a:extLst>
          </p:cNvPr>
          <p:cNvSpPr>
            <a:spLocks noGrp="1"/>
          </p:cNvSpPr>
          <p:nvPr>
            <p:ph type="sldNum" sz="quarter" idx="12"/>
          </p:nvPr>
        </p:nvSpPr>
        <p:spPr/>
        <p:txBody>
          <a:bodyPr/>
          <a:lstStyle/>
          <a:p>
            <a:pPr>
              <a:defRPr/>
            </a:pPr>
            <a:fld id="{289E1EFD-C05F-3545-BA4D-6DF55E78E8B4}" type="slidenum">
              <a:rPr lang="en-US"/>
              <a:pPr>
                <a:defRPr/>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4DD6B8C5-3153-BD4A-81FC-589B5E24FCCB}"/>
              </a:ext>
            </a:extLst>
          </p:cNvPr>
          <p:cNvSpPr>
            <a:spLocks noGrp="1" noChangeArrowheads="1"/>
          </p:cNvSpPr>
          <p:nvPr>
            <p:ph type="title"/>
          </p:nvPr>
        </p:nvSpPr>
        <p:spPr/>
        <p:txBody>
          <a:bodyPr/>
          <a:lstStyle/>
          <a:p>
            <a:r>
              <a:rPr lang="en-US" altLang="en-US" sz="2800"/>
              <a:t>Directory Organization</a:t>
            </a:r>
          </a:p>
        </p:txBody>
      </p:sp>
      <p:sp>
        <p:nvSpPr>
          <p:cNvPr id="34818" name="Rectangle 3">
            <a:extLst>
              <a:ext uri="{FF2B5EF4-FFF2-40B4-BE49-F238E27FC236}">
                <a16:creationId xmlns:a16="http://schemas.microsoft.com/office/drawing/2014/main" id="{580E7D5A-F26C-1449-A13E-7C7CA3B43D0A}"/>
              </a:ext>
            </a:extLst>
          </p:cNvPr>
          <p:cNvSpPr>
            <a:spLocks noGrp="1" noChangeArrowheads="1"/>
          </p:cNvSpPr>
          <p:nvPr>
            <p:ph idx="1"/>
          </p:nvPr>
        </p:nvSpPr>
        <p:spPr bwMode="auto"/>
        <p:txBody>
          <a:bodyPr wrap="square" numCol="1" anchor="t" anchorCtr="0" compatLnSpc="1">
            <a:prstTxWarp prst="textNoShape">
              <a:avLst/>
            </a:prstTxWarp>
          </a:bodyPr>
          <a:lstStyle/>
          <a:p>
            <a:pPr marL="0" indent="0">
              <a:buNone/>
            </a:pPr>
            <a:r>
              <a:rPr lang="en-US" altLang="en-US" dirty="0">
                <a:latin typeface="Helvetica" pitchFamily="2" charset="0"/>
              </a:rPr>
              <a:t>The directory is organized </a:t>
            </a:r>
            <a:r>
              <a:rPr lang="en-US" altLang="en-US" dirty="0">
                <a:highlight>
                  <a:srgbClr val="FFFF00"/>
                </a:highlight>
                <a:latin typeface="Helvetica" pitchFamily="2" charset="0"/>
              </a:rPr>
              <a:t>logically</a:t>
            </a:r>
            <a:r>
              <a:rPr lang="en-US" altLang="en-US" dirty="0">
                <a:latin typeface="Helvetica" pitchFamily="2" charset="0"/>
              </a:rPr>
              <a:t>  to obtain </a:t>
            </a:r>
          </a:p>
          <a:p>
            <a:endParaRPr lang="en-US" altLang="en-US" dirty="0"/>
          </a:p>
          <a:p>
            <a:r>
              <a:rPr lang="en-US" altLang="en-US" dirty="0"/>
              <a:t>Efficiency – locating a file quickly</a:t>
            </a:r>
          </a:p>
          <a:p>
            <a:r>
              <a:rPr lang="en-US" altLang="en-US" dirty="0"/>
              <a:t>Naming – convenient to users</a:t>
            </a:r>
          </a:p>
          <a:p>
            <a:pPr lvl="1"/>
            <a:r>
              <a:rPr lang="en-US" altLang="en-US" dirty="0"/>
              <a:t>Two users can have same name for different files</a:t>
            </a:r>
          </a:p>
          <a:p>
            <a:pPr lvl="1"/>
            <a:r>
              <a:rPr lang="en-US" altLang="en-US" dirty="0"/>
              <a:t>The same file can have several different names</a:t>
            </a:r>
          </a:p>
          <a:p>
            <a:r>
              <a:rPr lang="en-US" altLang="en-US" dirty="0"/>
              <a:t>Grouping – logical grouping of files by properties, (e.g., all Java programs, all games, …)</a:t>
            </a:r>
          </a:p>
        </p:txBody>
      </p:sp>
      <p:sp>
        <p:nvSpPr>
          <p:cNvPr id="2" name="Footer Placeholder 1">
            <a:extLst>
              <a:ext uri="{FF2B5EF4-FFF2-40B4-BE49-F238E27FC236}">
                <a16:creationId xmlns:a16="http://schemas.microsoft.com/office/drawing/2014/main" id="{7E78D26C-C067-674D-97EB-6CB841D00DF5}"/>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FCB5869-F2DB-2E4F-BD48-30B66137D6DE}"/>
              </a:ext>
            </a:extLst>
          </p:cNvPr>
          <p:cNvSpPr>
            <a:spLocks noGrp="1"/>
          </p:cNvSpPr>
          <p:nvPr>
            <p:ph type="sldNum" sz="quarter" idx="12"/>
          </p:nvPr>
        </p:nvSpPr>
        <p:spPr/>
        <p:txBody>
          <a:bodyPr/>
          <a:lstStyle/>
          <a:p>
            <a:pPr>
              <a:defRPr/>
            </a:pPr>
            <a:fld id="{BED280FA-3EEE-CA40-B2C3-0D7B71A3E8B4}" type="slidenum">
              <a:rPr lang="en-US"/>
              <a:pPr>
                <a:defRPr/>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628650" y="1036849"/>
            <a:ext cx="7886700" cy="994173"/>
          </a:xfrm>
        </p:spPr>
        <p:txBody>
          <a:bodyPr/>
          <a:lstStyle/>
          <a:p>
            <a:r>
              <a:rPr lang="en-US" dirty="0"/>
              <a:t>Lecture 5: File Systems</a:t>
            </a:r>
          </a:p>
        </p:txBody>
      </p:sp>
      <p:sp>
        <p:nvSpPr>
          <p:cNvPr id="4" name="TextBox 3">
            <a:extLst>
              <a:ext uri="{FF2B5EF4-FFF2-40B4-BE49-F238E27FC236}">
                <a16:creationId xmlns:a16="http://schemas.microsoft.com/office/drawing/2014/main" id="{34A025EC-7343-6D4D-BCEE-1F0309553015}"/>
              </a:ext>
            </a:extLst>
          </p:cNvPr>
          <p:cNvSpPr txBox="1"/>
          <p:nvPr/>
        </p:nvSpPr>
        <p:spPr>
          <a:xfrm>
            <a:off x="628650" y="2004723"/>
            <a:ext cx="2628900" cy="2569934"/>
          </a:xfrm>
          <a:prstGeom prst="rect">
            <a:avLst/>
          </a:prstGeom>
          <a:noFill/>
          <a:ln w="38100">
            <a:noFill/>
          </a:ln>
        </p:spPr>
        <p:txBody>
          <a:bodyPr wrap="square" rtlCol="0">
            <a:spAutoFit/>
          </a:bodyPr>
          <a:lstStyle/>
          <a:p>
            <a:pPr algn="ctr"/>
            <a:r>
              <a:rPr lang="en-US" b="1" dirty="0"/>
              <a:t>File System Concepts</a:t>
            </a:r>
          </a:p>
          <a:p>
            <a:endParaRPr lang="en-US" sz="900" dirty="0"/>
          </a:p>
          <a:p>
            <a:pPr marL="8335" lvl="1"/>
            <a:endParaRPr lang="en-US" sz="1200" dirty="0"/>
          </a:p>
          <a:p>
            <a:pPr marL="8335" lvl="1"/>
            <a:r>
              <a:rPr lang="en-US" sz="1200" dirty="0"/>
              <a:t>File Systems Interface </a:t>
            </a:r>
          </a:p>
          <a:p>
            <a:pPr marL="8335" lvl="1"/>
            <a:r>
              <a:rPr lang="en-US" sz="1200" dirty="0"/>
              <a:t>File System Implementation</a:t>
            </a:r>
          </a:p>
          <a:p>
            <a:pPr marL="8335" lvl="1"/>
            <a:r>
              <a:rPr lang="en-US" sz="1200" dirty="0"/>
              <a:t>Distributed File System (DFS)</a:t>
            </a:r>
          </a:p>
          <a:p>
            <a:pPr marL="8335" lvl="1"/>
            <a:endParaRPr lang="en-US" sz="1200" dirty="0"/>
          </a:p>
          <a:p>
            <a:pPr marL="8335" lvl="1"/>
            <a:endParaRPr lang="en-US" sz="1200" dirty="0"/>
          </a:p>
          <a:p>
            <a:pPr marL="8335" lvl="1"/>
            <a:r>
              <a:rPr lang="en-US" sz="1200" b="1" dirty="0"/>
              <a:t>Reading:</a:t>
            </a:r>
          </a:p>
          <a:p>
            <a:r>
              <a:rPr lang="en-US" sz="1000" dirty="0">
                <a:highlight>
                  <a:srgbClr val="FFFF00"/>
                </a:highlight>
              </a:rPr>
              <a:t>Operating System Concepts (9</a:t>
            </a:r>
            <a:r>
              <a:rPr lang="en-US" sz="1000" baseline="30000" dirty="0">
                <a:highlight>
                  <a:srgbClr val="FFFF00"/>
                </a:highlight>
              </a:rPr>
              <a:t>th</a:t>
            </a:r>
            <a:r>
              <a:rPr lang="en-US" sz="1000" dirty="0">
                <a:highlight>
                  <a:srgbClr val="FFFF00"/>
                </a:highlight>
              </a:rPr>
              <a:t> edition):</a:t>
            </a:r>
          </a:p>
          <a:p>
            <a:r>
              <a:rPr lang="en-US" sz="1000" u="sng" dirty="0">
                <a:highlight>
                  <a:srgbClr val="FFFF00"/>
                </a:highlight>
                <a:hlinkClick r:id="rId2"/>
              </a:rPr>
              <a:t>*OSC Chapter 11:</a:t>
            </a:r>
            <a:r>
              <a:rPr lang="en-US" sz="1000" dirty="0">
                <a:highlight>
                  <a:srgbClr val="FFFF00"/>
                </a:highlight>
              </a:rPr>
              <a:t> File System Interface (sections 11.1, 11.4, and 11.5)</a:t>
            </a:r>
          </a:p>
          <a:p>
            <a:r>
              <a:rPr lang="en-US" sz="1000" u="sng" dirty="0">
                <a:highlight>
                  <a:srgbClr val="FFFF00"/>
                </a:highlight>
                <a:hlinkClick r:id="rId3"/>
              </a:rPr>
              <a:t>*OSC Chapter 12:</a:t>
            </a:r>
            <a:r>
              <a:rPr lang="en-US" sz="1000" dirty="0">
                <a:highlight>
                  <a:srgbClr val="FFFF00"/>
                </a:highlight>
              </a:rPr>
              <a:t> File System implementation (Sections 12.1,12.2, and 12.8)</a:t>
            </a:r>
            <a:r>
              <a:rPr lang="en-US" sz="1000" dirty="0">
                <a:effectLst/>
                <a:highlight>
                  <a:srgbClr val="FFFF00"/>
                </a:highlight>
              </a:rPr>
              <a:t> </a:t>
            </a:r>
            <a:endParaRPr lang="en-US" sz="1000" dirty="0"/>
          </a:p>
        </p:txBody>
      </p:sp>
      <p:sp>
        <p:nvSpPr>
          <p:cNvPr id="6" name="TextBox 5">
            <a:extLst>
              <a:ext uri="{FF2B5EF4-FFF2-40B4-BE49-F238E27FC236}">
                <a16:creationId xmlns:a16="http://schemas.microsoft.com/office/drawing/2014/main" id="{ED15ED92-D037-3644-AD98-E5E59AAACFCE}"/>
              </a:ext>
            </a:extLst>
          </p:cNvPr>
          <p:cNvSpPr txBox="1"/>
          <p:nvPr/>
        </p:nvSpPr>
        <p:spPr>
          <a:xfrm>
            <a:off x="3390900" y="2004724"/>
            <a:ext cx="2628900" cy="1977464"/>
          </a:xfrm>
          <a:prstGeom prst="rect">
            <a:avLst/>
          </a:prstGeom>
          <a:noFill/>
          <a:ln w="38100">
            <a:noFill/>
          </a:ln>
        </p:spPr>
        <p:txBody>
          <a:bodyPr wrap="square" rtlCol="0">
            <a:spAutoFit/>
          </a:bodyPr>
          <a:lstStyle/>
          <a:p>
            <a:pPr algn="ctr"/>
            <a:r>
              <a:rPr lang="en-US" b="1" dirty="0"/>
              <a:t>Elastic File System in AWS</a:t>
            </a:r>
          </a:p>
          <a:p>
            <a:endParaRPr lang="en-US" sz="900" dirty="0"/>
          </a:p>
          <a:p>
            <a:endParaRPr lang="en-US" sz="1050" dirty="0">
              <a:solidFill>
                <a:srgbClr val="0070C0"/>
              </a:solidFill>
            </a:endParaRPr>
          </a:p>
          <a:p>
            <a:endParaRPr lang="en-US" sz="1200" b="1" dirty="0"/>
          </a:p>
          <a:p>
            <a:r>
              <a:rPr lang="en-US" sz="1200" b="1" dirty="0"/>
              <a:t>Lab exercise 1: </a:t>
            </a:r>
            <a:r>
              <a:rPr lang="en-US" sz="1200" dirty="0"/>
              <a:t>Working with AWS Elastic File System (AWS EFS)</a:t>
            </a:r>
          </a:p>
          <a:p>
            <a:endParaRPr lang="en-US" sz="1200" dirty="0"/>
          </a:p>
          <a:p>
            <a:r>
              <a:rPr lang="en-US" sz="1200" dirty="0">
                <a:hlinkClick r:id="rId4"/>
              </a:rPr>
              <a:t>Reference: AWS EFS Developer Guide</a:t>
            </a:r>
            <a:endParaRPr lang="en-US" sz="1200" dirty="0"/>
          </a:p>
          <a:p>
            <a:endParaRPr lang="en-US" sz="1600" dirty="0">
              <a:solidFill>
                <a:srgbClr val="0070C0"/>
              </a:solidFill>
            </a:endParaRPr>
          </a:p>
          <a:p>
            <a:endParaRPr lang="en-US" sz="900" dirty="0"/>
          </a:p>
        </p:txBody>
      </p:sp>
      <p:sp>
        <p:nvSpPr>
          <p:cNvPr id="8" name="TextBox 7">
            <a:extLst>
              <a:ext uri="{FF2B5EF4-FFF2-40B4-BE49-F238E27FC236}">
                <a16:creationId xmlns:a16="http://schemas.microsoft.com/office/drawing/2014/main" id="{24625346-540F-F847-8642-569FA0E81B7E}"/>
              </a:ext>
            </a:extLst>
          </p:cNvPr>
          <p:cNvSpPr txBox="1"/>
          <p:nvPr/>
        </p:nvSpPr>
        <p:spPr>
          <a:xfrm>
            <a:off x="6153150" y="2004724"/>
            <a:ext cx="2628900" cy="2123658"/>
          </a:xfrm>
          <a:prstGeom prst="rect">
            <a:avLst/>
          </a:prstGeom>
          <a:noFill/>
          <a:ln w="38100">
            <a:noFill/>
          </a:ln>
        </p:spPr>
        <p:txBody>
          <a:bodyPr wrap="square" rtlCol="0">
            <a:spAutoFit/>
          </a:bodyPr>
          <a:lstStyle/>
          <a:p>
            <a:pPr algn="ctr"/>
            <a:r>
              <a:rPr lang="en-US" b="1" dirty="0"/>
              <a:t>Storage in GCP</a:t>
            </a:r>
          </a:p>
          <a:p>
            <a:endParaRPr lang="en-US" sz="900" dirty="0"/>
          </a:p>
          <a:p>
            <a:endParaRPr lang="en-US" sz="900" dirty="0"/>
          </a:p>
          <a:p>
            <a:endParaRPr lang="en-US" sz="900" dirty="0"/>
          </a:p>
          <a:p>
            <a:pPr marL="257175" lvl="1" indent="-257175"/>
            <a:r>
              <a:rPr lang="en-US" sz="1200" b="1" dirty="0"/>
              <a:t>Lab exercise 2:</a:t>
            </a:r>
            <a:r>
              <a:rPr lang="en-US" sz="1200" dirty="0"/>
              <a:t> Working with Cloud </a:t>
            </a:r>
            <a:r>
              <a:rPr lang="en-US" sz="1200" dirty="0" err="1"/>
              <a:t>Filestore</a:t>
            </a:r>
            <a:endParaRPr lang="en-US" sz="1200" dirty="0"/>
          </a:p>
          <a:p>
            <a:pPr marL="257175" lvl="1" indent="-257175"/>
            <a:endParaRPr lang="en-US" sz="1200" dirty="0"/>
          </a:p>
          <a:p>
            <a:pPr marL="257175" lvl="1" indent="-257175"/>
            <a:r>
              <a:rPr lang="en-US" sz="1200" dirty="0">
                <a:hlinkClick r:id="rId5"/>
              </a:rPr>
              <a:t>Reference: GCP Cloud </a:t>
            </a:r>
            <a:r>
              <a:rPr lang="en-US" sz="1200" dirty="0" err="1">
                <a:hlinkClick r:id="rId5"/>
              </a:rPr>
              <a:t>Filestore</a:t>
            </a:r>
            <a:r>
              <a:rPr lang="en-US" sz="1200" dirty="0">
                <a:hlinkClick r:id="rId5"/>
              </a:rPr>
              <a:t> </a:t>
            </a:r>
            <a:r>
              <a:rPr lang="en-US" sz="1200" dirty="0" err="1">
                <a:hlinkClick r:id="rId5"/>
              </a:rPr>
              <a:t>Quickstart</a:t>
            </a:r>
            <a:r>
              <a:rPr lang="en-US" sz="1200" dirty="0">
                <a:hlinkClick r:id="rId5"/>
              </a:rPr>
              <a:t> using the Console.</a:t>
            </a:r>
            <a:endParaRPr lang="en-US" sz="1200" dirty="0"/>
          </a:p>
          <a:p>
            <a:endParaRPr lang="en-US" sz="900" dirty="0"/>
          </a:p>
          <a:p>
            <a:endParaRPr lang="en-US" sz="900" dirty="0"/>
          </a:p>
          <a:p>
            <a:endParaRPr lang="en-US" sz="900" dirty="0"/>
          </a:p>
        </p:txBody>
      </p:sp>
      <p:sp>
        <p:nvSpPr>
          <p:cNvPr id="7" name="Rectangle 6">
            <a:extLst>
              <a:ext uri="{FF2B5EF4-FFF2-40B4-BE49-F238E27FC236}">
                <a16:creationId xmlns:a16="http://schemas.microsoft.com/office/drawing/2014/main" id="{A9AAD759-78A7-6743-BE80-CBDAB1FB6457}"/>
              </a:ext>
            </a:extLst>
          </p:cNvPr>
          <p:cNvSpPr/>
          <p:nvPr/>
        </p:nvSpPr>
        <p:spPr>
          <a:xfrm>
            <a:off x="628650" y="2004724"/>
            <a:ext cx="2628900" cy="36147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A7DDE809-10DC-6243-A998-A9A36893DB0C}"/>
              </a:ext>
            </a:extLst>
          </p:cNvPr>
          <p:cNvSpPr/>
          <p:nvPr/>
        </p:nvSpPr>
        <p:spPr>
          <a:xfrm>
            <a:off x="3390900" y="2004723"/>
            <a:ext cx="2628900" cy="36197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9">
            <a:extLst>
              <a:ext uri="{FF2B5EF4-FFF2-40B4-BE49-F238E27FC236}">
                <a16:creationId xmlns:a16="http://schemas.microsoft.com/office/drawing/2014/main" id="{34E5D13F-56D3-9E49-8A2D-5256D7C45587}"/>
              </a:ext>
            </a:extLst>
          </p:cNvPr>
          <p:cNvSpPr/>
          <p:nvPr/>
        </p:nvSpPr>
        <p:spPr>
          <a:xfrm>
            <a:off x="6153150" y="2004723"/>
            <a:ext cx="2628900" cy="361475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Footer Placeholder 11">
            <a:extLst>
              <a:ext uri="{FF2B5EF4-FFF2-40B4-BE49-F238E27FC236}">
                <a16:creationId xmlns:a16="http://schemas.microsoft.com/office/drawing/2014/main" id="{92A95328-6085-204E-8150-500A969BD48F}"/>
              </a:ext>
            </a:extLst>
          </p:cNvPr>
          <p:cNvSpPr>
            <a:spLocks noGrp="1"/>
          </p:cNvSpPr>
          <p:nvPr>
            <p:ph type="ftr" sz="quarter" idx="11"/>
          </p:nvPr>
        </p:nvSpPr>
        <p:spPr/>
        <p:txBody>
          <a:bodyPr/>
          <a:lstStyle/>
          <a:p>
            <a:r>
              <a:rPr lang="en-US"/>
              <a:t>Distributed and Cloud Computing - Fall 2021</a:t>
            </a:r>
          </a:p>
        </p:txBody>
      </p:sp>
      <p:sp>
        <p:nvSpPr>
          <p:cNvPr id="13" name="Slide Number Placeholder 12">
            <a:extLst>
              <a:ext uri="{FF2B5EF4-FFF2-40B4-BE49-F238E27FC236}">
                <a16:creationId xmlns:a16="http://schemas.microsoft.com/office/drawing/2014/main" id="{329BBEB8-B3EC-5644-92CF-9078E4A49689}"/>
              </a:ext>
            </a:extLst>
          </p:cNvPr>
          <p:cNvSpPr>
            <a:spLocks noGrp="1"/>
          </p:cNvSpPr>
          <p:nvPr>
            <p:ph type="sldNum" sz="quarter" idx="12"/>
          </p:nvPr>
        </p:nvSpPr>
        <p:spPr/>
        <p:txBody>
          <a:bodyPr/>
          <a:lstStyle/>
          <a:p>
            <a:fld id="{E5F9FE24-64CB-6D42-A9EC-97246F7285E9}" type="slidenum">
              <a:rPr lang="en-US" smtClean="0"/>
              <a:t>2</a:t>
            </a:fld>
            <a:endParaRPr lang="en-US"/>
          </a:p>
        </p:txBody>
      </p:sp>
    </p:spTree>
    <p:extLst>
      <p:ext uri="{BB962C8B-B14F-4D97-AF65-F5344CB8AC3E}">
        <p14:creationId xmlns:p14="http://schemas.microsoft.com/office/powerpoint/2010/main" val="372484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DDE6D555-8BA6-F446-B2E6-49444A462FB5}"/>
              </a:ext>
            </a:extLst>
          </p:cNvPr>
          <p:cNvSpPr>
            <a:spLocks noGrp="1" noChangeArrowheads="1"/>
          </p:cNvSpPr>
          <p:nvPr>
            <p:ph type="title"/>
          </p:nvPr>
        </p:nvSpPr>
        <p:spPr/>
        <p:txBody>
          <a:bodyPr/>
          <a:lstStyle/>
          <a:p>
            <a:r>
              <a:rPr lang="en-US" altLang="en-US"/>
              <a:t>Single-Level Directory</a:t>
            </a:r>
            <a:endParaRPr lang="en-US" altLang="en-US" sz="2400"/>
          </a:p>
        </p:txBody>
      </p:sp>
      <p:sp>
        <p:nvSpPr>
          <p:cNvPr id="36866" name="Rectangle 3">
            <a:extLst>
              <a:ext uri="{FF2B5EF4-FFF2-40B4-BE49-F238E27FC236}">
                <a16:creationId xmlns:a16="http://schemas.microsoft.com/office/drawing/2014/main" id="{ED153E36-5CBE-A447-88E0-5BB2332C2F50}"/>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A single directory for all users</a:t>
            </a:r>
          </a:p>
          <a:p>
            <a:endParaRPr lang="en-US" altLang="en-US"/>
          </a:p>
          <a:p>
            <a:endParaRPr lang="en-US" altLang="en-US"/>
          </a:p>
          <a:p>
            <a:endParaRPr lang="en-US" altLang="en-US"/>
          </a:p>
          <a:p>
            <a:endParaRPr lang="en-US" altLang="en-US"/>
          </a:p>
          <a:p>
            <a:endParaRPr lang="en-US" altLang="en-US"/>
          </a:p>
          <a:p>
            <a:r>
              <a:rPr lang="en-US" altLang="en-US"/>
              <a:t>Naming problem</a:t>
            </a:r>
          </a:p>
          <a:p>
            <a:r>
              <a:rPr lang="en-US" altLang="en-US"/>
              <a:t>Grouping problem</a:t>
            </a:r>
          </a:p>
          <a:p>
            <a:endParaRPr lang="en-US" altLang="en-US"/>
          </a:p>
          <a:p>
            <a:endParaRPr lang="en-US" altLang="en-US"/>
          </a:p>
          <a:p>
            <a:endParaRPr lang="en-US" altLang="en-US"/>
          </a:p>
        </p:txBody>
      </p:sp>
      <p:sp>
        <p:nvSpPr>
          <p:cNvPr id="2" name="Footer Placeholder 1">
            <a:extLst>
              <a:ext uri="{FF2B5EF4-FFF2-40B4-BE49-F238E27FC236}">
                <a16:creationId xmlns:a16="http://schemas.microsoft.com/office/drawing/2014/main" id="{4C1F718F-8255-3D4E-85D6-93D904AF1F0B}"/>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17C6F04-FE8A-5C4A-9A61-6C123D740F95}"/>
              </a:ext>
            </a:extLst>
          </p:cNvPr>
          <p:cNvSpPr>
            <a:spLocks noGrp="1"/>
          </p:cNvSpPr>
          <p:nvPr>
            <p:ph type="sldNum" sz="quarter" idx="12"/>
          </p:nvPr>
        </p:nvSpPr>
        <p:spPr/>
        <p:txBody>
          <a:bodyPr/>
          <a:lstStyle/>
          <a:p>
            <a:pPr>
              <a:defRPr/>
            </a:pPr>
            <a:fld id="{6A4FC2CF-45AF-C241-87B8-C3AD6A380F97}" type="slidenum">
              <a:rPr lang="en-US"/>
              <a:pPr>
                <a:defRPr/>
              </a:pPr>
              <a:t>20</a:t>
            </a:fld>
            <a:endParaRPr lang="en-US"/>
          </a:p>
        </p:txBody>
      </p:sp>
      <p:sp>
        <p:nvSpPr>
          <p:cNvPr id="36867" name="Rectangle 5">
            <a:extLst>
              <a:ext uri="{FF2B5EF4-FFF2-40B4-BE49-F238E27FC236}">
                <a16:creationId xmlns:a16="http://schemas.microsoft.com/office/drawing/2014/main" id="{F45E3F41-FA66-B844-B64D-312EA2221B74}"/>
              </a:ext>
            </a:extLst>
          </p:cNvPr>
          <p:cNvSpPr>
            <a:spLocks noChangeArrowheads="1"/>
          </p:cNvSpPr>
          <p:nvPr/>
        </p:nvSpPr>
        <p:spPr bwMode="auto">
          <a:xfrm>
            <a:off x="1050925" y="3746500"/>
            <a:ext cx="4406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sz="2000">
              <a:latin typeface="Helvetica" pitchFamily="2" charset="0"/>
              <a:ea typeface="MS PGothic" panose="020B0600070205080204" pitchFamily="34" charset="-128"/>
            </a:endParaRPr>
          </a:p>
        </p:txBody>
      </p:sp>
      <p:pic>
        <p:nvPicPr>
          <p:cNvPr id="36868" name="Picture 7">
            <a:extLst>
              <a:ext uri="{FF2B5EF4-FFF2-40B4-BE49-F238E27FC236}">
                <a16:creationId xmlns:a16="http://schemas.microsoft.com/office/drawing/2014/main" id="{1BB170BC-A8E3-F041-93EE-9058FA510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2369343"/>
            <a:ext cx="61007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8BD498A9-78E7-B642-A1BC-154F0973CF26}"/>
              </a:ext>
            </a:extLst>
          </p:cNvPr>
          <p:cNvSpPr>
            <a:spLocks noGrp="1" noChangeArrowheads="1"/>
          </p:cNvSpPr>
          <p:nvPr>
            <p:ph type="title"/>
          </p:nvPr>
        </p:nvSpPr>
        <p:spPr/>
        <p:txBody>
          <a:bodyPr/>
          <a:lstStyle/>
          <a:p>
            <a:r>
              <a:rPr lang="en-US" altLang="en-US"/>
              <a:t>Two-Level Directory</a:t>
            </a:r>
            <a:endParaRPr lang="en-US" altLang="en-US" sz="2400"/>
          </a:p>
        </p:txBody>
      </p:sp>
      <p:sp>
        <p:nvSpPr>
          <p:cNvPr id="38914" name="Rectangle 3">
            <a:extLst>
              <a:ext uri="{FF2B5EF4-FFF2-40B4-BE49-F238E27FC236}">
                <a16:creationId xmlns:a16="http://schemas.microsoft.com/office/drawing/2014/main" id="{59BF3434-C70B-F74D-9E0A-3B2A1173F3F6}"/>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Separate directory for each user</a:t>
            </a:r>
          </a:p>
        </p:txBody>
      </p:sp>
      <p:sp>
        <p:nvSpPr>
          <p:cNvPr id="2" name="Footer Placeholder 1">
            <a:extLst>
              <a:ext uri="{FF2B5EF4-FFF2-40B4-BE49-F238E27FC236}">
                <a16:creationId xmlns:a16="http://schemas.microsoft.com/office/drawing/2014/main" id="{6A0808BF-AE38-1F45-8A37-8307B7086A54}"/>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61441436-EF2F-9146-8217-381717B0BB29}"/>
              </a:ext>
            </a:extLst>
          </p:cNvPr>
          <p:cNvSpPr>
            <a:spLocks noGrp="1"/>
          </p:cNvSpPr>
          <p:nvPr>
            <p:ph type="sldNum" sz="quarter" idx="12"/>
          </p:nvPr>
        </p:nvSpPr>
        <p:spPr/>
        <p:txBody>
          <a:bodyPr/>
          <a:lstStyle/>
          <a:p>
            <a:pPr>
              <a:defRPr/>
            </a:pPr>
            <a:fld id="{83050595-6EA9-8347-925B-99A7D141C92C}" type="slidenum">
              <a:rPr lang="en-US"/>
              <a:pPr>
                <a:defRPr/>
              </a:pPr>
              <a:t>21</a:t>
            </a:fld>
            <a:endParaRPr lang="en-US"/>
          </a:p>
        </p:txBody>
      </p:sp>
      <p:sp>
        <p:nvSpPr>
          <p:cNvPr id="38915" name="Rectangle 5">
            <a:extLst>
              <a:ext uri="{FF2B5EF4-FFF2-40B4-BE49-F238E27FC236}">
                <a16:creationId xmlns:a16="http://schemas.microsoft.com/office/drawing/2014/main" id="{7113C8CD-523F-8944-9A4D-1C613693FD35}"/>
              </a:ext>
            </a:extLst>
          </p:cNvPr>
          <p:cNvSpPr>
            <a:spLocks noChangeArrowheads="1"/>
          </p:cNvSpPr>
          <p:nvPr/>
        </p:nvSpPr>
        <p:spPr bwMode="auto">
          <a:xfrm>
            <a:off x="875096" y="4605611"/>
            <a:ext cx="7002463"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285750" indent="-285750" eaLnBrk="1" hangingPunct="1">
              <a:spcBef>
                <a:spcPct val="35000"/>
              </a:spcBef>
              <a:buClr>
                <a:srgbClr val="993300"/>
              </a:buClr>
              <a:buSzPct val="90000"/>
              <a:buFont typeface="Arial" panose="020B0604020202020204" pitchFamily="34" charset="0"/>
              <a:buChar char="•"/>
            </a:pPr>
            <a:r>
              <a:rPr kumimoji="1" lang="en-US" altLang="en-US" dirty="0">
                <a:latin typeface="Helvetica" pitchFamily="2" charset="0"/>
                <a:ea typeface="MS PGothic" panose="020B0600070205080204" pitchFamily="34" charset="-128"/>
              </a:rPr>
              <a:t>Path name</a:t>
            </a:r>
          </a:p>
          <a:p>
            <a:pPr marL="285750" indent="-285750" eaLnBrk="1" hangingPunct="1">
              <a:spcBef>
                <a:spcPct val="35000"/>
              </a:spcBef>
              <a:buClr>
                <a:srgbClr val="993300"/>
              </a:buClr>
              <a:buSzPct val="90000"/>
              <a:buFont typeface="Arial" panose="020B0604020202020204" pitchFamily="34" charset="0"/>
              <a:buChar char="•"/>
            </a:pPr>
            <a:r>
              <a:rPr kumimoji="1" lang="en-US" altLang="en-US" dirty="0">
                <a:latin typeface="Helvetica" pitchFamily="2" charset="0"/>
                <a:ea typeface="MS PGothic" panose="020B0600070205080204" pitchFamily="34" charset="-128"/>
              </a:rPr>
              <a:t>Can have the same file name for different user</a:t>
            </a:r>
          </a:p>
          <a:p>
            <a:pPr marL="285750" indent="-285750" eaLnBrk="1" hangingPunct="1">
              <a:spcBef>
                <a:spcPct val="35000"/>
              </a:spcBef>
              <a:buClr>
                <a:srgbClr val="993300"/>
              </a:buClr>
              <a:buSzPct val="90000"/>
              <a:buFont typeface="Arial" panose="020B0604020202020204" pitchFamily="34" charset="0"/>
              <a:buChar char="•"/>
            </a:pPr>
            <a:r>
              <a:rPr kumimoji="1" lang="en-US" altLang="en-US" dirty="0">
                <a:latin typeface="Helvetica" pitchFamily="2" charset="0"/>
                <a:ea typeface="MS PGothic" panose="020B0600070205080204" pitchFamily="34" charset="-128"/>
              </a:rPr>
              <a:t>Efficient searching</a:t>
            </a:r>
          </a:p>
          <a:p>
            <a:pPr marL="285750" indent="-285750" eaLnBrk="1" hangingPunct="1">
              <a:spcBef>
                <a:spcPct val="35000"/>
              </a:spcBef>
              <a:buClr>
                <a:srgbClr val="993300"/>
              </a:buClr>
              <a:buSzPct val="90000"/>
              <a:buFont typeface="Arial" panose="020B0604020202020204" pitchFamily="34" charset="0"/>
              <a:buChar char="•"/>
            </a:pPr>
            <a:r>
              <a:rPr kumimoji="1" lang="en-US" altLang="en-US" dirty="0">
                <a:latin typeface="Helvetica" pitchFamily="2" charset="0"/>
                <a:ea typeface="MS PGothic" panose="020B0600070205080204" pitchFamily="34" charset="-128"/>
              </a:rPr>
              <a:t>No grouping capability</a:t>
            </a:r>
          </a:p>
        </p:txBody>
      </p:sp>
      <p:pic>
        <p:nvPicPr>
          <p:cNvPr id="38916" name="Picture 8">
            <a:extLst>
              <a:ext uri="{FF2B5EF4-FFF2-40B4-BE49-F238E27FC236}">
                <a16:creationId xmlns:a16="http://schemas.microsoft.com/office/drawing/2014/main" id="{43FCA748-7D2A-1148-832F-BDDF9BAC4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95" y="2277570"/>
            <a:ext cx="6427788"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EA2209FC-C26E-9447-9A97-BA5F3696B673}"/>
              </a:ext>
            </a:extLst>
          </p:cNvPr>
          <p:cNvSpPr>
            <a:spLocks noGrp="1" noChangeArrowheads="1"/>
          </p:cNvSpPr>
          <p:nvPr>
            <p:ph type="title"/>
          </p:nvPr>
        </p:nvSpPr>
        <p:spPr/>
        <p:txBody>
          <a:bodyPr/>
          <a:lstStyle/>
          <a:p>
            <a:r>
              <a:rPr lang="en-US" altLang="en-US"/>
              <a:t>Tree-Structured Directories</a:t>
            </a:r>
          </a:p>
        </p:txBody>
      </p:sp>
      <p:sp>
        <p:nvSpPr>
          <p:cNvPr id="2" name="Footer Placeholder 1">
            <a:extLst>
              <a:ext uri="{FF2B5EF4-FFF2-40B4-BE49-F238E27FC236}">
                <a16:creationId xmlns:a16="http://schemas.microsoft.com/office/drawing/2014/main" id="{1F0969B5-1D81-BA40-81D5-50070A0C4292}"/>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3049E6D-9CCE-1B45-952F-D3321496C146}"/>
              </a:ext>
            </a:extLst>
          </p:cNvPr>
          <p:cNvSpPr>
            <a:spLocks noGrp="1"/>
          </p:cNvSpPr>
          <p:nvPr>
            <p:ph type="sldNum" sz="quarter" idx="12"/>
          </p:nvPr>
        </p:nvSpPr>
        <p:spPr/>
        <p:txBody>
          <a:bodyPr/>
          <a:lstStyle/>
          <a:p>
            <a:pPr>
              <a:defRPr/>
            </a:pPr>
            <a:fld id="{FFC3E33B-B70A-7B47-AA45-B218B1A056C1}" type="slidenum">
              <a:rPr lang="en-US"/>
              <a:pPr>
                <a:defRPr/>
              </a:pPr>
              <a:t>22</a:t>
            </a:fld>
            <a:endParaRPr lang="en-US"/>
          </a:p>
        </p:txBody>
      </p:sp>
      <p:pic>
        <p:nvPicPr>
          <p:cNvPr id="40962" name="Picture 6">
            <a:extLst>
              <a:ext uri="{FF2B5EF4-FFF2-40B4-BE49-F238E27FC236}">
                <a16:creationId xmlns:a16="http://schemas.microsoft.com/office/drawing/2014/main" id="{1B634A28-348E-0948-9030-33542DE27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994" y="1544638"/>
            <a:ext cx="691515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206813A6-F364-9743-8A26-375946F96EB8}"/>
              </a:ext>
            </a:extLst>
          </p:cNvPr>
          <p:cNvSpPr>
            <a:spLocks noGrp="1" noChangeArrowheads="1"/>
          </p:cNvSpPr>
          <p:nvPr>
            <p:ph type="title"/>
          </p:nvPr>
        </p:nvSpPr>
        <p:spPr/>
        <p:txBody>
          <a:bodyPr/>
          <a:lstStyle/>
          <a:p>
            <a:r>
              <a:rPr lang="en-US" altLang="en-US"/>
              <a:t>Tree-Structured Directories (Cont.)</a:t>
            </a:r>
          </a:p>
        </p:txBody>
      </p:sp>
      <p:sp>
        <p:nvSpPr>
          <p:cNvPr id="30723" name="Rectangle 3">
            <a:extLst>
              <a:ext uri="{FF2B5EF4-FFF2-40B4-BE49-F238E27FC236}">
                <a16:creationId xmlns:a16="http://schemas.microsoft.com/office/drawing/2014/main" id="{C886175C-97A2-B04B-95C2-1F8385EDF97F}"/>
              </a:ext>
            </a:extLst>
          </p:cNvPr>
          <p:cNvSpPr>
            <a:spLocks noGrp="1" noChangeArrowheads="1"/>
          </p:cNvSpPr>
          <p:nvPr>
            <p:ph idx="1"/>
          </p:nvPr>
        </p:nvSpPr>
        <p:spPr/>
        <p:txBody>
          <a:bodyPr/>
          <a:lstStyle/>
          <a:p>
            <a:pPr fontAlgn="auto">
              <a:spcAft>
                <a:spcPts val="0"/>
              </a:spcAft>
              <a:defRPr/>
            </a:pPr>
            <a:r>
              <a:rPr lang="en-US" altLang="en-US" dirty="0"/>
              <a:t>Efficient searching</a:t>
            </a:r>
            <a:br>
              <a:rPr lang="en-US" altLang="en-US" dirty="0"/>
            </a:br>
            <a:endParaRPr lang="en-US" altLang="en-US" dirty="0"/>
          </a:p>
          <a:p>
            <a:pPr fontAlgn="auto">
              <a:spcAft>
                <a:spcPts val="0"/>
              </a:spcAft>
              <a:defRPr/>
            </a:pPr>
            <a:r>
              <a:rPr lang="en-US" altLang="en-US" dirty="0"/>
              <a:t>Grouping Capability</a:t>
            </a:r>
            <a:br>
              <a:rPr lang="en-US" altLang="en-US" dirty="0"/>
            </a:br>
            <a:endParaRPr lang="en-US" altLang="en-US" dirty="0"/>
          </a:p>
          <a:p>
            <a:pPr fontAlgn="auto">
              <a:spcAft>
                <a:spcPts val="0"/>
              </a:spcAft>
              <a:defRPr/>
            </a:pPr>
            <a:r>
              <a:rPr lang="en-US" altLang="en-US" dirty="0"/>
              <a:t>Current directory (working directory)</a:t>
            </a:r>
          </a:p>
          <a:p>
            <a:pPr lvl="1" fontAlgn="auto">
              <a:spcAft>
                <a:spcPts val="0"/>
              </a:spcAft>
              <a:defRPr/>
            </a:pPr>
            <a:r>
              <a:rPr lang="en-US" altLang="en-US" b="1" dirty="0">
                <a:solidFill>
                  <a:srgbClr val="000000"/>
                </a:solidFill>
                <a:highlight>
                  <a:srgbClr val="FFFF00"/>
                </a:highlight>
                <a:latin typeface="Courier New" panose="02070309020205020404" pitchFamily="49" charset="0"/>
                <a:cs typeface="Courier New" panose="02070309020205020404" pitchFamily="49" charset="0"/>
              </a:rPr>
              <a:t>cd</a:t>
            </a:r>
            <a:r>
              <a:rPr lang="en-US" altLang="en-US" b="1" dirty="0">
                <a:solidFill>
                  <a:srgbClr val="000000"/>
                </a:solidFill>
                <a:latin typeface="Courier New" panose="02070309020205020404" pitchFamily="49" charset="0"/>
                <a:cs typeface="Courier New" panose="02070309020205020404" pitchFamily="49" charset="0"/>
              </a:rPr>
              <a:t> /spell/mail/prog</a:t>
            </a:r>
          </a:p>
          <a:p>
            <a:pPr lvl="1" fontAlgn="auto">
              <a:spcAft>
                <a:spcPts val="0"/>
              </a:spcAft>
              <a:defRPr/>
            </a:pPr>
            <a:r>
              <a:rPr lang="en-US" altLang="en-US" b="1" dirty="0">
                <a:solidFill>
                  <a:srgbClr val="000000"/>
                </a:solidFill>
                <a:latin typeface="Courier New" panose="02070309020205020404" pitchFamily="49" charset="0"/>
                <a:cs typeface="Courier New" panose="02070309020205020404" pitchFamily="49" charset="0"/>
              </a:rPr>
              <a:t>type list</a:t>
            </a:r>
          </a:p>
        </p:txBody>
      </p:sp>
      <p:sp>
        <p:nvSpPr>
          <p:cNvPr id="2" name="Footer Placeholder 1">
            <a:extLst>
              <a:ext uri="{FF2B5EF4-FFF2-40B4-BE49-F238E27FC236}">
                <a16:creationId xmlns:a16="http://schemas.microsoft.com/office/drawing/2014/main" id="{1DBE1361-B35F-0148-8F25-19FDC8501E07}"/>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EB5B5DF7-DAC8-2442-B571-71402D92B230}"/>
              </a:ext>
            </a:extLst>
          </p:cNvPr>
          <p:cNvSpPr>
            <a:spLocks noGrp="1"/>
          </p:cNvSpPr>
          <p:nvPr>
            <p:ph type="sldNum" sz="quarter" idx="12"/>
          </p:nvPr>
        </p:nvSpPr>
        <p:spPr/>
        <p:txBody>
          <a:bodyPr/>
          <a:lstStyle/>
          <a:p>
            <a:pPr>
              <a:defRPr/>
            </a:pPr>
            <a:fld id="{F2F93C0D-968A-0D4C-8BD4-70AC871B8B9C}" type="slidenum">
              <a:rPr lang="en-US"/>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66FB2833-C7AA-EF42-9E9E-21E57D8D8218}"/>
              </a:ext>
            </a:extLst>
          </p:cNvPr>
          <p:cNvSpPr>
            <a:spLocks noGrp="1" noChangeArrowheads="1"/>
          </p:cNvSpPr>
          <p:nvPr>
            <p:ph type="title"/>
          </p:nvPr>
        </p:nvSpPr>
        <p:spPr/>
        <p:txBody>
          <a:bodyPr/>
          <a:lstStyle/>
          <a:p>
            <a:r>
              <a:rPr lang="en-US" altLang="en-US"/>
              <a:t>Tree-Structured Directories (Cont)</a:t>
            </a:r>
          </a:p>
        </p:txBody>
      </p:sp>
      <p:sp>
        <p:nvSpPr>
          <p:cNvPr id="45058" name="Rectangle 3">
            <a:extLst>
              <a:ext uri="{FF2B5EF4-FFF2-40B4-BE49-F238E27FC236}">
                <a16:creationId xmlns:a16="http://schemas.microsoft.com/office/drawing/2014/main" id="{4B20B4E5-AB1D-524F-A44B-B79E19AA7881}"/>
              </a:ext>
            </a:extLst>
          </p:cNvPr>
          <p:cNvSpPr>
            <a:spLocks noGrp="1" noChangeArrowheads="1"/>
          </p:cNvSpPr>
          <p:nvPr>
            <p:ph idx="1"/>
          </p:nvPr>
        </p:nvSpPr>
        <p:spPr bwMode="auto"/>
        <p:txBody>
          <a:bodyPr wrap="square" numCol="1" anchor="t" anchorCtr="0" compatLnSpc="1">
            <a:prstTxWarp prst="textNoShape">
              <a:avLst/>
            </a:prstTxWarp>
          </a:bodyPr>
          <a:lstStyle/>
          <a:p>
            <a:pPr>
              <a:tabLst>
                <a:tab pos="2857500" algn="ctr"/>
              </a:tabLst>
            </a:pPr>
            <a:r>
              <a:rPr lang="en-US" altLang="en-US" b="1" dirty="0">
                <a:solidFill>
                  <a:srgbClr val="3366FF"/>
                </a:solidFill>
              </a:rPr>
              <a:t>Absolute</a:t>
            </a:r>
            <a:r>
              <a:rPr lang="en-US" altLang="en-US" dirty="0"/>
              <a:t> or </a:t>
            </a:r>
            <a:r>
              <a:rPr lang="en-US" altLang="en-US" b="1" dirty="0">
                <a:solidFill>
                  <a:srgbClr val="3366FF"/>
                </a:solidFill>
              </a:rPr>
              <a:t>relative</a:t>
            </a:r>
            <a:r>
              <a:rPr lang="en-US" altLang="en-US" dirty="0"/>
              <a:t> path name</a:t>
            </a:r>
          </a:p>
          <a:p>
            <a:pPr>
              <a:tabLst>
                <a:tab pos="2857500" algn="ctr"/>
              </a:tabLst>
            </a:pPr>
            <a:r>
              <a:rPr lang="en-US" altLang="en-US" dirty="0"/>
              <a:t>Creating a new file is done in current directory</a:t>
            </a:r>
          </a:p>
          <a:p>
            <a:pPr>
              <a:tabLst>
                <a:tab pos="2857500" algn="ctr"/>
              </a:tabLst>
            </a:pPr>
            <a:r>
              <a:rPr lang="en-US" altLang="en-US" dirty="0"/>
              <a:t>Delete a file</a:t>
            </a:r>
          </a:p>
          <a:p>
            <a:pPr>
              <a:buFont typeface="Monotype Sorts" pitchFamily="2" charset="2"/>
              <a:buNone/>
              <a:tabLst>
                <a:tab pos="2857500" algn="ctr"/>
              </a:tabLst>
            </a:pPr>
            <a:r>
              <a:rPr lang="en-US" altLang="en-US" dirty="0"/>
              <a:t>		</a:t>
            </a:r>
            <a:r>
              <a:rPr lang="en-US" altLang="en-US" b="1" dirty="0">
                <a:solidFill>
                  <a:srgbClr val="000000"/>
                </a:solidFill>
                <a:latin typeface="Courier New" panose="02070309020205020404" pitchFamily="49" charset="0"/>
                <a:cs typeface="Courier New" panose="02070309020205020404" pitchFamily="49" charset="0"/>
              </a:rPr>
              <a:t>rm &lt;file-name&gt;</a:t>
            </a:r>
          </a:p>
          <a:p>
            <a:pPr>
              <a:tabLst>
                <a:tab pos="2857500" algn="ctr"/>
              </a:tabLst>
            </a:pPr>
            <a:r>
              <a:rPr lang="en-US" altLang="en-US" dirty="0"/>
              <a:t>Creating a new subdirectory is done in current directory</a:t>
            </a:r>
          </a:p>
          <a:p>
            <a:pPr marL="342900" lvl="1" indent="-342900">
              <a:buClr>
                <a:srgbClr val="993300"/>
              </a:buClr>
              <a:buSzPct val="90000"/>
              <a:buFont typeface="Monotype Sorts" pitchFamily="2" charset="2"/>
              <a:buNone/>
              <a:tabLst>
                <a:tab pos="2857500" algn="ctr"/>
              </a:tabLst>
            </a:pPr>
            <a:r>
              <a:rPr lang="en-US" altLang="en-US" dirty="0"/>
              <a:t>		</a:t>
            </a:r>
            <a:r>
              <a:rPr lang="en-US" altLang="en-US" b="1" dirty="0" err="1">
                <a:solidFill>
                  <a:srgbClr val="000000"/>
                </a:solidFill>
                <a:latin typeface="Courier New" panose="02070309020205020404" pitchFamily="49" charset="0"/>
                <a:cs typeface="Courier New" panose="02070309020205020404" pitchFamily="49" charset="0"/>
              </a:rPr>
              <a:t>mkdir</a:t>
            </a:r>
            <a:r>
              <a:rPr lang="en-US" altLang="en-US" b="1" dirty="0">
                <a:solidFill>
                  <a:srgbClr val="000000"/>
                </a:solidFill>
                <a:latin typeface="Courier New" panose="02070309020205020404" pitchFamily="49" charset="0"/>
                <a:cs typeface="Courier New" panose="02070309020205020404" pitchFamily="49" charset="0"/>
              </a:rPr>
              <a:t> &lt;</a:t>
            </a:r>
            <a:r>
              <a:rPr lang="en-US" altLang="en-US" b="1" dirty="0" err="1">
                <a:solidFill>
                  <a:srgbClr val="000000"/>
                </a:solidFill>
                <a:latin typeface="Courier New" panose="02070309020205020404" pitchFamily="49" charset="0"/>
                <a:cs typeface="Courier New" panose="02070309020205020404" pitchFamily="49" charset="0"/>
              </a:rPr>
              <a:t>dir</a:t>
            </a:r>
            <a:r>
              <a:rPr lang="en-US" altLang="en-US" b="1" dirty="0">
                <a:solidFill>
                  <a:srgbClr val="000000"/>
                </a:solidFill>
                <a:latin typeface="Courier New" panose="02070309020205020404" pitchFamily="49" charset="0"/>
                <a:cs typeface="Courier New" panose="02070309020205020404" pitchFamily="49" charset="0"/>
              </a:rPr>
              <a:t>-name&gt;</a:t>
            </a:r>
          </a:p>
          <a:p>
            <a:pPr marL="342900" lvl="1" indent="-342900">
              <a:buClr>
                <a:srgbClr val="993300"/>
              </a:buClr>
              <a:buSzPct val="90000"/>
              <a:buFont typeface="Monotype Sorts" pitchFamily="2" charset="2"/>
              <a:buNone/>
              <a:tabLst>
                <a:tab pos="2857500" algn="ctr"/>
              </a:tabLst>
            </a:pPr>
            <a:r>
              <a:rPr lang="en-US" altLang="en-US" dirty="0"/>
              <a:t>	Example:  if in current directory   </a:t>
            </a:r>
            <a:r>
              <a:rPr lang="en-US" altLang="en-US" b="1" dirty="0">
                <a:solidFill>
                  <a:srgbClr val="000000"/>
                </a:solidFill>
                <a:latin typeface="Courier New" panose="02070309020205020404" pitchFamily="49" charset="0"/>
                <a:cs typeface="Courier New" panose="02070309020205020404" pitchFamily="49" charset="0"/>
              </a:rPr>
              <a:t>/mail</a:t>
            </a:r>
          </a:p>
          <a:p>
            <a:pPr marL="342900" lvl="1" indent="-342900">
              <a:buClr>
                <a:srgbClr val="993300"/>
              </a:buClr>
              <a:buSzPct val="90000"/>
              <a:buFont typeface="Monotype Sorts" pitchFamily="2" charset="2"/>
              <a:buNone/>
              <a:tabLst>
                <a:tab pos="2857500" algn="ctr"/>
              </a:tabLst>
            </a:pPr>
            <a:r>
              <a:rPr lang="en-US" altLang="en-US" b="1" dirty="0">
                <a:solidFill>
                  <a:srgbClr val="000000"/>
                </a:solidFill>
                <a:latin typeface="Courier New" panose="02070309020205020404" pitchFamily="49" charset="0"/>
                <a:cs typeface="Courier New" panose="02070309020205020404" pitchFamily="49" charset="0"/>
              </a:rPr>
              <a:t>		</a:t>
            </a:r>
            <a:r>
              <a:rPr lang="en-US" altLang="en-US" b="1" dirty="0" err="1">
                <a:solidFill>
                  <a:srgbClr val="000000"/>
                </a:solidFill>
                <a:latin typeface="Courier New" panose="02070309020205020404" pitchFamily="49" charset="0"/>
                <a:cs typeface="Courier New" panose="02070309020205020404" pitchFamily="49" charset="0"/>
              </a:rPr>
              <a:t>mkdir</a:t>
            </a:r>
            <a:r>
              <a:rPr lang="en-US" altLang="en-US" b="1" dirty="0">
                <a:solidFill>
                  <a:srgbClr val="000000"/>
                </a:solidFill>
                <a:latin typeface="Courier New" panose="02070309020205020404" pitchFamily="49" charset="0"/>
                <a:cs typeface="Courier New" panose="02070309020205020404" pitchFamily="49" charset="0"/>
              </a:rPr>
              <a:t> count</a:t>
            </a:r>
          </a:p>
        </p:txBody>
      </p:sp>
      <p:sp>
        <p:nvSpPr>
          <p:cNvPr id="2" name="Footer Placeholder 1">
            <a:extLst>
              <a:ext uri="{FF2B5EF4-FFF2-40B4-BE49-F238E27FC236}">
                <a16:creationId xmlns:a16="http://schemas.microsoft.com/office/drawing/2014/main" id="{23D4C568-2AC3-6F4F-A8D6-ACEF4622554C}"/>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22E2722-D6B7-9C4A-97C1-D4BECDD2F059}"/>
              </a:ext>
            </a:extLst>
          </p:cNvPr>
          <p:cNvSpPr>
            <a:spLocks noGrp="1"/>
          </p:cNvSpPr>
          <p:nvPr>
            <p:ph type="sldNum" sz="quarter" idx="12"/>
          </p:nvPr>
        </p:nvSpPr>
        <p:spPr/>
        <p:txBody>
          <a:bodyPr/>
          <a:lstStyle/>
          <a:p>
            <a:pPr>
              <a:defRPr/>
            </a:pPr>
            <a:fld id="{607FCFD9-0B05-BA45-98D1-712EEF5C5CDA}" type="slidenum">
              <a:rPr lang="en-US"/>
              <a:pPr>
                <a:defRPr/>
              </a:pPr>
              <a:t>24</a:t>
            </a:fld>
            <a:endParaRPr lang="en-US"/>
          </a:p>
        </p:txBody>
      </p:sp>
      <p:sp>
        <p:nvSpPr>
          <p:cNvPr id="45059" name="Rectangle 11">
            <a:extLst>
              <a:ext uri="{FF2B5EF4-FFF2-40B4-BE49-F238E27FC236}">
                <a16:creationId xmlns:a16="http://schemas.microsoft.com/office/drawing/2014/main" id="{FDC6B0CA-9BD9-EB41-8A8A-1A081B30E35D}"/>
              </a:ext>
            </a:extLst>
          </p:cNvPr>
          <p:cNvSpPr>
            <a:spLocks noChangeArrowheads="1"/>
          </p:cNvSpPr>
          <p:nvPr/>
        </p:nvSpPr>
        <p:spPr bwMode="auto">
          <a:xfrm>
            <a:off x="852488" y="5561013"/>
            <a:ext cx="74231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857500" algn="ctr"/>
              </a:tabLst>
              <a:defRPr>
                <a:solidFill>
                  <a:schemeClr val="tx1"/>
                </a:solidFill>
                <a:latin typeface="Calibri" panose="020F0502020204030204" pitchFamily="34" charset="0"/>
              </a:defRPr>
            </a:lvl1pPr>
            <a:lvl2pPr marL="742950" indent="-285750">
              <a:tabLst>
                <a:tab pos="2857500" algn="ctr"/>
              </a:tabLst>
              <a:defRPr>
                <a:solidFill>
                  <a:schemeClr val="tx1"/>
                </a:solidFill>
                <a:latin typeface="Calibri" panose="020F0502020204030204" pitchFamily="34" charset="0"/>
              </a:defRPr>
            </a:lvl2pPr>
            <a:lvl3pPr marL="1143000" indent="-228600">
              <a:tabLst>
                <a:tab pos="2857500" algn="ctr"/>
              </a:tabLst>
              <a:defRPr>
                <a:solidFill>
                  <a:schemeClr val="tx1"/>
                </a:solidFill>
                <a:latin typeface="Calibri" panose="020F0502020204030204" pitchFamily="34" charset="0"/>
              </a:defRPr>
            </a:lvl3pPr>
            <a:lvl4pPr marL="1600200" indent="-228600">
              <a:tabLst>
                <a:tab pos="2857500" algn="ctr"/>
              </a:tabLst>
              <a:defRPr>
                <a:solidFill>
                  <a:schemeClr val="tx1"/>
                </a:solidFill>
                <a:latin typeface="Calibri" panose="020F0502020204030204" pitchFamily="34" charset="0"/>
              </a:defRPr>
            </a:lvl4pPr>
            <a:lvl5pPr marL="2057400" indent="-228600">
              <a:tabLst>
                <a:tab pos="2857500" algn="ctr"/>
              </a:tabLst>
              <a:defRPr>
                <a:solidFill>
                  <a:schemeClr val="tx1"/>
                </a:solidFill>
                <a:latin typeface="Calibri" panose="020F0502020204030204" pitchFamily="34" charset="0"/>
              </a:defRPr>
            </a:lvl5pPr>
            <a:lvl6pPr marL="2514600" indent="-228600" fontAlgn="base">
              <a:spcBef>
                <a:spcPct val="0"/>
              </a:spcBef>
              <a:spcAft>
                <a:spcPct val="0"/>
              </a:spcAft>
              <a:tabLst>
                <a:tab pos="2857500" algn="ctr"/>
              </a:tabLst>
              <a:defRPr>
                <a:solidFill>
                  <a:schemeClr val="tx1"/>
                </a:solidFill>
                <a:latin typeface="Calibri" panose="020F0502020204030204" pitchFamily="34" charset="0"/>
              </a:defRPr>
            </a:lvl6pPr>
            <a:lvl7pPr marL="2971800" indent="-228600" fontAlgn="base">
              <a:spcBef>
                <a:spcPct val="0"/>
              </a:spcBef>
              <a:spcAft>
                <a:spcPct val="0"/>
              </a:spcAft>
              <a:tabLst>
                <a:tab pos="2857500" algn="ctr"/>
              </a:tabLst>
              <a:defRPr>
                <a:solidFill>
                  <a:schemeClr val="tx1"/>
                </a:solidFill>
                <a:latin typeface="Calibri" panose="020F0502020204030204" pitchFamily="34" charset="0"/>
              </a:defRPr>
            </a:lvl7pPr>
            <a:lvl8pPr marL="3429000" indent="-228600" fontAlgn="base">
              <a:spcBef>
                <a:spcPct val="0"/>
              </a:spcBef>
              <a:spcAft>
                <a:spcPct val="0"/>
              </a:spcAft>
              <a:tabLst>
                <a:tab pos="2857500" algn="ctr"/>
              </a:tabLst>
              <a:defRPr>
                <a:solidFill>
                  <a:schemeClr val="tx1"/>
                </a:solidFill>
                <a:latin typeface="Calibri" panose="020F0502020204030204" pitchFamily="34" charset="0"/>
              </a:defRPr>
            </a:lvl8pPr>
            <a:lvl9pPr marL="3886200" indent="-228600" fontAlgn="base">
              <a:spcBef>
                <a:spcPct val="0"/>
              </a:spcBef>
              <a:spcAft>
                <a:spcPct val="0"/>
              </a:spcAft>
              <a:tabLst>
                <a:tab pos="2857500" algn="ctr"/>
              </a:tabLst>
              <a:defRPr>
                <a:solidFill>
                  <a:schemeClr val="tx1"/>
                </a:solidFill>
                <a:latin typeface="Calibri" panose="020F0502020204030204" pitchFamily="34" charset="0"/>
              </a:defRPr>
            </a:lvl9pPr>
          </a:lstStyle>
          <a:p>
            <a:pPr eaLnBrk="1" hangingPunct="1"/>
            <a:r>
              <a:rPr lang="en-US" altLang="en-US" sz="2000">
                <a:latin typeface="Helvetica" pitchFamily="2" charset="0"/>
                <a:ea typeface="MS PGothic" panose="020B0600070205080204" pitchFamily="34" charset="-128"/>
              </a:rPr>
              <a:t>Deleting </a:t>
            </a:r>
            <a:r>
              <a:rPr lang="ja-JP" altLang="en-US" sz="2000">
                <a:latin typeface="Helvetica" pitchFamily="2" charset="0"/>
                <a:ea typeface="MS PGothic" panose="020B0600070205080204" pitchFamily="34" charset="-128"/>
              </a:rPr>
              <a:t>“</a:t>
            </a:r>
            <a:r>
              <a:rPr lang="en-US" altLang="ja-JP" sz="2000">
                <a:latin typeface="Helvetica" pitchFamily="2" charset="0"/>
                <a:ea typeface="MS PGothic" panose="020B0600070205080204" pitchFamily="34" charset="-128"/>
              </a:rPr>
              <a:t>mail</a:t>
            </a:r>
            <a:r>
              <a:rPr lang="ja-JP" altLang="en-US" sz="2000">
                <a:latin typeface="Helvetica" pitchFamily="2" charset="0"/>
                <a:ea typeface="MS PGothic" panose="020B0600070205080204" pitchFamily="34" charset="-128"/>
              </a:rPr>
              <a:t>”</a:t>
            </a:r>
            <a:r>
              <a:rPr lang="en-US" altLang="ja-JP" sz="2000">
                <a:latin typeface="Helvetica" pitchFamily="2" charset="0"/>
                <a:ea typeface="MS PGothic" panose="020B0600070205080204" pitchFamily="34" charset="-128"/>
              </a:rPr>
              <a:t> </a:t>
            </a:r>
            <a:r>
              <a:rPr lang="en-US" altLang="ja-JP" sz="2000">
                <a:latin typeface="Helvetica" pitchFamily="2" charset="0"/>
                <a:ea typeface="MS PGothic" panose="020B0600070205080204" pitchFamily="34" charset="-128"/>
                <a:sym typeface="Symbol" pitchFamily="2" charset="2"/>
              </a:rPr>
              <a:t> deleting the entire subtree rooted by </a:t>
            </a:r>
            <a:r>
              <a:rPr lang="ja-JP" altLang="en-US" sz="2000">
                <a:latin typeface="Helvetica" pitchFamily="2" charset="0"/>
                <a:ea typeface="MS PGothic" panose="020B0600070205080204" pitchFamily="34" charset="-128"/>
                <a:sym typeface="Symbol" pitchFamily="2" charset="2"/>
              </a:rPr>
              <a:t>“</a:t>
            </a:r>
            <a:r>
              <a:rPr lang="en-US" altLang="ja-JP" sz="2000">
                <a:latin typeface="Helvetica" pitchFamily="2" charset="0"/>
                <a:ea typeface="MS PGothic" panose="020B0600070205080204" pitchFamily="34" charset="-128"/>
                <a:sym typeface="Symbol" pitchFamily="2" charset="2"/>
              </a:rPr>
              <a:t>mail</a:t>
            </a:r>
            <a:r>
              <a:rPr lang="ja-JP" altLang="en-US" sz="2000">
                <a:latin typeface="Helvetica" pitchFamily="2" charset="0"/>
                <a:ea typeface="MS PGothic" panose="020B0600070205080204" pitchFamily="34" charset="-128"/>
                <a:sym typeface="Symbol" pitchFamily="2" charset="2"/>
              </a:rPr>
              <a:t>”</a:t>
            </a:r>
            <a:endParaRPr lang="en-US" altLang="en-US" sz="2000">
              <a:latin typeface="Helvetica" pitchFamily="2" charset="0"/>
              <a:ea typeface="MS PGothic" panose="020B0600070205080204" pitchFamily="34" charset="-128"/>
            </a:endParaRPr>
          </a:p>
        </p:txBody>
      </p:sp>
      <p:pic>
        <p:nvPicPr>
          <p:cNvPr id="45060" name="Picture 1">
            <a:extLst>
              <a:ext uri="{FF2B5EF4-FFF2-40B4-BE49-F238E27FC236}">
                <a16:creationId xmlns:a16="http://schemas.microsoft.com/office/drawing/2014/main" id="{578C12A4-ADCF-5547-B861-85C1E62D4C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9063" y="4100513"/>
            <a:ext cx="3132137" cy="107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D9EE234-0A6F-9146-9B1B-F24BB22D220B}"/>
              </a:ext>
            </a:extLst>
          </p:cNvPr>
          <p:cNvSpPr>
            <a:spLocks noGrp="1" noChangeArrowheads="1"/>
          </p:cNvSpPr>
          <p:nvPr>
            <p:ph type="title"/>
          </p:nvPr>
        </p:nvSpPr>
        <p:spPr/>
        <p:txBody>
          <a:bodyPr/>
          <a:lstStyle/>
          <a:p>
            <a:r>
              <a:rPr lang="en-US" altLang="en-US"/>
              <a:t>File System Mounting</a:t>
            </a:r>
          </a:p>
        </p:txBody>
      </p:sp>
      <p:sp>
        <p:nvSpPr>
          <p:cNvPr id="47106" name="Rectangle 3">
            <a:extLst>
              <a:ext uri="{FF2B5EF4-FFF2-40B4-BE49-F238E27FC236}">
                <a16:creationId xmlns:a16="http://schemas.microsoft.com/office/drawing/2014/main" id="{5D3C2D13-43DC-3A4A-B264-6018F8F0C4F3}"/>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A file system must be </a:t>
            </a:r>
            <a:r>
              <a:rPr lang="en-US" altLang="en-US" b="1" dirty="0">
                <a:solidFill>
                  <a:srgbClr val="3366FF"/>
                </a:solidFill>
              </a:rPr>
              <a:t>mounted</a:t>
            </a:r>
            <a:r>
              <a:rPr lang="en-US" altLang="en-US" dirty="0"/>
              <a:t> before it can be accessed</a:t>
            </a:r>
            <a:endParaRPr lang="en-US" altLang="en-US" b="1" dirty="0">
              <a:solidFill>
                <a:srgbClr val="3366FF"/>
              </a:solidFill>
            </a:endParaRPr>
          </a:p>
          <a:p>
            <a:r>
              <a:rPr lang="en-US" altLang="en-US" dirty="0"/>
              <a:t>A unmounted file system (i.e., Fig b) is mounted at a </a:t>
            </a:r>
            <a:r>
              <a:rPr lang="en-US" altLang="en-US" b="1" dirty="0">
                <a:solidFill>
                  <a:srgbClr val="3366FF"/>
                </a:solidFill>
              </a:rPr>
              <a:t>mount point </a:t>
            </a:r>
            <a:r>
              <a:rPr lang="en-US" altLang="en-US" dirty="0"/>
              <a:t>(e.g., /users)</a:t>
            </a:r>
          </a:p>
        </p:txBody>
      </p:sp>
      <p:sp>
        <p:nvSpPr>
          <p:cNvPr id="3" name="Footer Placeholder 2">
            <a:extLst>
              <a:ext uri="{FF2B5EF4-FFF2-40B4-BE49-F238E27FC236}">
                <a16:creationId xmlns:a16="http://schemas.microsoft.com/office/drawing/2014/main" id="{641C2BB7-9664-CC40-881F-9C54205EDBCF}"/>
              </a:ext>
            </a:extLst>
          </p:cNvPr>
          <p:cNvSpPr>
            <a:spLocks noGrp="1"/>
          </p:cNvSpPr>
          <p:nvPr>
            <p:ph type="ftr" sz="quarter" idx="11"/>
          </p:nvPr>
        </p:nvSpPr>
        <p:spPr/>
        <p:txBody>
          <a:bodyPr/>
          <a:lstStyle/>
          <a:p>
            <a:pPr>
              <a:defRPr/>
            </a:pPr>
            <a:r>
              <a:rPr lang="en-US"/>
              <a:t>Distributed and Cloud Computing - Fall 2021</a:t>
            </a:r>
          </a:p>
        </p:txBody>
      </p:sp>
      <p:sp>
        <p:nvSpPr>
          <p:cNvPr id="4" name="Slide Number Placeholder 3">
            <a:extLst>
              <a:ext uri="{FF2B5EF4-FFF2-40B4-BE49-F238E27FC236}">
                <a16:creationId xmlns:a16="http://schemas.microsoft.com/office/drawing/2014/main" id="{2597C97B-4FC1-3B45-AEB7-3AB4AA8FCD52}"/>
              </a:ext>
            </a:extLst>
          </p:cNvPr>
          <p:cNvSpPr>
            <a:spLocks noGrp="1"/>
          </p:cNvSpPr>
          <p:nvPr>
            <p:ph type="sldNum" sz="quarter" idx="12"/>
          </p:nvPr>
        </p:nvSpPr>
        <p:spPr/>
        <p:txBody>
          <a:bodyPr/>
          <a:lstStyle/>
          <a:p>
            <a:pPr>
              <a:defRPr/>
            </a:pPr>
            <a:fld id="{0E524091-7A8E-324A-AA8C-D17133828B4D}" type="slidenum">
              <a:rPr lang="en-US"/>
              <a:pPr>
                <a:defRPr/>
              </a:pPr>
              <a:t>25</a:t>
            </a:fld>
            <a:endParaRPr lang="en-US"/>
          </a:p>
        </p:txBody>
      </p:sp>
      <p:pic>
        <p:nvPicPr>
          <p:cNvPr id="47107" name="Picture 1" descr="11_14.pdf">
            <a:extLst>
              <a:ext uri="{FF2B5EF4-FFF2-40B4-BE49-F238E27FC236}">
                <a16:creationId xmlns:a16="http://schemas.microsoft.com/office/drawing/2014/main" id="{EC2DDBB8-6B99-F741-ADBC-2A47887C7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8375" y="2933700"/>
            <a:ext cx="4308475"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5">
            <a:extLst>
              <a:ext uri="{FF2B5EF4-FFF2-40B4-BE49-F238E27FC236}">
                <a16:creationId xmlns:a16="http://schemas.microsoft.com/office/drawing/2014/main" id="{783FB59A-4BD0-B84F-811A-61622A75B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838" y="3043047"/>
            <a:ext cx="2984500"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1">
            <a:extLst>
              <a:ext uri="{FF2B5EF4-FFF2-40B4-BE49-F238E27FC236}">
                <a16:creationId xmlns:a16="http://schemas.microsoft.com/office/drawing/2014/main" id="{093894A9-C3FB-424F-93F4-C74A5F046D6F}"/>
              </a:ext>
            </a:extLst>
          </p:cNvPr>
          <p:cNvSpPr txBox="1">
            <a:spLocks noChangeArrowheads="1"/>
          </p:cNvSpPr>
          <p:nvPr/>
        </p:nvSpPr>
        <p:spPr bwMode="auto">
          <a:xfrm>
            <a:off x="5127625" y="3125788"/>
            <a:ext cx="755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3200">
                <a:sym typeface="Wingdings" pitchFamily="2" charset="2"/>
              </a:rPr>
              <a:t></a:t>
            </a:r>
            <a:endParaRPr lang="en-US" altLang="en-US" sz="3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A23B2BC1-9D48-904C-8BAE-B5D6788C23B2}"/>
              </a:ext>
            </a:extLst>
          </p:cNvPr>
          <p:cNvSpPr>
            <a:spLocks noGrp="1" noChangeArrowheads="1"/>
          </p:cNvSpPr>
          <p:nvPr>
            <p:ph type="title"/>
          </p:nvPr>
        </p:nvSpPr>
        <p:spPr/>
        <p:txBody>
          <a:bodyPr/>
          <a:lstStyle/>
          <a:p>
            <a:r>
              <a:rPr lang="en-US" altLang="en-US"/>
              <a:t>File Sharing</a:t>
            </a:r>
          </a:p>
        </p:txBody>
      </p:sp>
      <p:sp>
        <p:nvSpPr>
          <p:cNvPr id="38915" name="Rectangle 3">
            <a:extLst>
              <a:ext uri="{FF2B5EF4-FFF2-40B4-BE49-F238E27FC236}">
                <a16:creationId xmlns:a16="http://schemas.microsoft.com/office/drawing/2014/main" id="{79144C60-0305-9F40-B67B-1DDB76336E49}"/>
              </a:ext>
            </a:extLst>
          </p:cNvPr>
          <p:cNvSpPr>
            <a:spLocks noGrp="1" noChangeArrowheads="1"/>
          </p:cNvSpPr>
          <p:nvPr>
            <p:ph idx="1"/>
          </p:nvPr>
        </p:nvSpPr>
        <p:spPr/>
        <p:txBody>
          <a:bodyPr/>
          <a:lstStyle/>
          <a:p>
            <a:pPr fontAlgn="auto">
              <a:spcAft>
                <a:spcPts val="0"/>
              </a:spcAft>
              <a:defRPr/>
            </a:pPr>
            <a:r>
              <a:rPr lang="en-US" altLang="en-US" dirty="0"/>
              <a:t>Sharing of files on multi-user systems is desirable</a:t>
            </a:r>
          </a:p>
          <a:p>
            <a:pPr fontAlgn="auto">
              <a:spcAft>
                <a:spcPts val="0"/>
              </a:spcAft>
              <a:defRPr/>
            </a:pPr>
            <a:r>
              <a:rPr lang="en-US" altLang="en-US" dirty="0"/>
              <a:t>Challenge in File sharing:</a:t>
            </a:r>
          </a:p>
          <a:p>
            <a:pPr lvl="1" fontAlgn="auto">
              <a:spcAft>
                <a:spcPts val="0"/>
              </a:spcAft>
              <a:defRPr/>
            </a:pPr>
            <a:r>
              <a:rPr lang="en-US" altLang="en-US" dirty="0"/>
              <a:t>Conflicting actions occurring on a shared file (e.g., multiple users writing to the file simultaneously).</a:t>
            </a:r>
          </a:p>
          <a:p>
            <a:pPr fontAlgn="auto">
              <a:spcAft>
                <a:spcPts val="0"/>
              </a:spcAft>
              <a:defRPr/>
            </a:pPr>
            <a:r>
              <a:rPr lang="en-US" altLang="en-US" dirty="0"/>
              <a:t>Sharing may be done through a </a:t>
            </a:r>
            <a:r>
              <a:rPr lang="en-US" altLang="en-US" b="1" dirty="0">
                <a:solidFill>
                  <a:srgbClr val="3366FF"/>
                </a:solidFill>
              </a:rPr>
              <a:t>protection</a:t>
            </a:r>
            <a:r>
              <a:rPr lang="en-US" altLang="en-US" dirty="0"/>
              <a:t> scheme</a:t>
            </a:r>
          </a:p>
          <a:p>
            <a:pPr fontAlgn="auto">
              <a:spcAft>
                <a:spcPts val="0"/>
              </a:spcAft>
              <a:defRPr/>
            </a:pPr>
            <a:r>
              <a:rPr lang="en-US" altLang="en-US" dirty="0">
                <a:highlight>
                  <a:srgbClr val="FFFF00"/>
                </a:highlight>
              </a:rPr>
              <a:t>On distributed systems, files may be shared across a network</a:t>
            </a:r>
          </a:p>
          <a:p>
            <a:pPr fontAlgn="auto">
              <a:spcAft>
                <a:spcPts val="0"/>
              </a:spcAft>
              <a:defRPr/>
            </a:pPr>
            <a:r>
              <a:rPr lang="en-US" altLang="en-US" dirty="0"/>
              <a:t>Network File System (NFS) is a common distributed file-sharing method</a:t>
            </a:r>
          </a:p>
          <a:p>
            <a:pPr lvl="1" fontAlgn="auto">
              <a:spcAft>
                <a:spcPts val="0"/>
              </a:spcAft>
              <a:defRPr/>
            </a:pPr>
            <a:endParaRPr lang="en-US" altLang="en-US" dirty="0"/>
          </a:p>
          <a:p>
            <a:pPr fontAlgn="auto">
              <a:spcAft>
                <a:spcPts val="0"/>
              </a:spcAft>
              <a:defRPr/>
            </a:pPr>
            <a:endParaRPr lang="en-US" altLang="en-US" dirty="0"/>
          </a:p>
        </p:txBody>
      </p:sp>
      <p:sp>
        <p:nvSpPr>
          <p:cNvPr id="2" name="Footer Placeholder 1">
            <a:extLst>
              <a:ext uri="{FF2B5EF4-FFF2-40B4-BE49-F238E27FC236}">
                <a16:creationId xmlns:a16="http://schemas.microsoft.com/office/drawing/2014/main" id="{3FC71DBB-505C-BE4E-A861-DE6402F955D3}"/>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04A3D7E3-475B-784A-A0DA-75408D489119}"/>
              </a:ext>
            </a:extLst>
          </p:cNvPr>
          <p:cNvSpPr>
            <a:spLocks noGrp="1"/>
          </p:cNvSpPr>
          <p:nvPr>
            <p:ph type="sldNum" sz="quarter" idx="12"/>
          </p:nvPr>
        </p:nvSpPr>
        <p:spPr/>
        <p:txBody>
          <a:bodyPr/>
          <a:lstStyle/>
          <a:p>
            <a:pPr>
              <a:defRPr/>
            </a:pPr>
            <a:fld id="{90B3AEF5-EF9B-5048-BBE4-FDB5D3CEE952}" type="slidenum">
              <a:rPr lang="en-US"/>
              <a:pPr>
                <a:defRPr/>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a:extLst>
              <a:ext uri="{FF2B5EF4-FFF2-40B4-BE49-F238E27FC236}">
                <a16:creationId xmlns:a16="http://schemas.microsoft.com/office/drawing/2014/main" id="{9AB7C8A1-F1F0-8447-A60A-74587AF8C4A3}"/>
              </a:ext>
            </a:extLst>
          </p:cNvPr>
          <p:cNvSpPr>
            <a:spLocks noGrp="1" noChangeArrowheads="1"/>
          </p:cNvSpPr>
          <p:nvPr>
            <p:ph type="title"/>
          </p:nvPr>
        </p:nvSpPr>
        <p:spPr/>
        <p:txBody>
          <a:bodyPr/>
          <a:lstStyle/>
          <a:p>
            <a:r>
              <a:rPr lang="en-US" altLang="en-US"/>
              <a:t>File Sharing – Multiple Users</a:t>
            </a:r>
          </a:p>
        </p:txBody>
      </p:sp>
      <p:sp>
        <p:nvSpPr>
          <p:cNvPr id="162818" name="Content Placeholder 2">
            <a:extLst>
              <a:ext uri="{FF2B5EF4-FFF2-40B4-BE49-F238E27FC236}">
                <a16:creationId xmlns:a16="http://schemas.microsoft.com/office/drawing/2014/main" id="{F1FE9812-F752-C74A-B4D1-F91014F08DF4}"/>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Two choices for the system:</a:t>
            </a:r>
          </a:p>
          <a:p>
            <a:pPr lvl="1"/>
            <a:r>
              <a:rPr lang="en-US" altLang="en-US"/>
              <a:t>allowing one user to access other user’s files by default</a:t>
            </a:r>
          </a:p>
          <a:p>
            <a:pPr lvl="1"/>
            <a:r>
              <a:rPr lang="en-US" altLang="en-US"/>
              <a:t>requires explicit access grants</a:t>
            </a:r>
          </a:p>
          <a:p>
            <a:endParaRPr lang="en-US" altLang="en-US"/>
          </a:p>
          <a:p>
            <a:r>
              <a:rPr lang="en-US" altLang="en-US"/>
              <a:t>System maintain more file and directory structures</a:t>
            </a:r>
          </a:p>
          <a:p>
            <a:r>
              <a:rPr lang="en-US" altLang="en-US"/>
              <a:t>If multi-user system</a:t>
            </a:r>
          </a:p>
          <a:p>
            <a:pPr lvl="1"/>
            <a:r>
              <a:rPr lang="en-US" altLang="en-US" b="1">
                <a:solidFill>
                  <a:srgbClr val="3366FF"/>
                </a:solidFill>
              </a:rPr>
              <a:t>User IDs </a:t>
            </a:r>
            <a:r>
              <a:rPr lang="en-US" altLang="en-US"/>
              <a:t>identify users, allowing permissions and protections to be per-user</a:t>
            </a:r>
            <a:br>
              <a:rPr lang="en-US" altLang="en-US"/>
            </a:br>
            <a:r>
              <a:rPr lang="en-US" altLang="en-US" b="1">
                <a:solidFill>
                  <a:srgbClr val="3366FF"/>
                </a:solidFill>
              </a:rPr>
              <a:t>Group IDs </a:t>
            </a:r>
            <a:r>
              <a:rPr lang="en-US" altLang="en-US"/>
              <a:t>allow users to be in groups, permitting group access rights</a:t>
            </a:r>
          </a:p>
          <a:p>
            <a:pPr lvl="1"/>
            <a:r>
              <a:rPr lang="en-US" altLang="en-US"/>
              <a:t>Owner of a file / directory</a:t>
            </a:r>
          </a:p>
          <a:p>
            <a:pPr lvl="1"/>
            <a:r>
              <a:rPr lang="en-US" altLang="en-US"/>
              <a:t>Group of a file / directory</a:t>
            </a:r>
          </a:p>
          <a:p>
            <a:endParaRPr lang="en-US" altLang="en-US"/>
          </a:p>
        </p:txBody>
      </p:sp>
      <p:sp>
        <p:nvSpPr>
          <p:cNvPr id="4" name="Footer Placeholder 3">
            <a:extLst>
              <a:ext uri="{FF2B5EF4-FFF2-40B4-BE49-F238E27FC236}">
                <a16:creationId xmlns:a16="http://schemas.microsoft.com/office/drawing/2014/main" id="{06FBC804-1CBF-B14B-8281-B4C67CF797D1}"/>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53310306-5E79-EC4E-A755-D7951824B7A5}"/>
              </a:ext>
            </a:extLst>
          </p:cNvPr>
          <p:cNvSpPr>
            <a:spLocks noGrp="1"/>
          </p:cNvSpPr>
          <p:nvPr>
            <p:ph type="sldNum" sz="quarter" idx="12"/>
          </p:nvPr>
        </p:nvSpPr>
        <p:spPr/>
        <p:txBody>
          <a:bodyPr/>
          <a:lstStyle/>
          <a:p>
            <a:pPr>
              <a:defRPr/>
            </a:pPr>
            <a:fld id="{14579856-018E-1D4A-94DA-A3DE62376043}" type="slidenum">
              <a:rPr lang="en-US"/>
              <a:pPr>
                <a:defRPr/>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509FC4D2-EDDC-1C49-9311-2D4E5D6D209B}"/>
              </a:ext>
            </a:extLst>
          </p:cNvPr>
          <p:cNvSpPr>
            <a:spLocks noGrp="1" noChangeArrowheads="1"/>
          </p:cNvSpPr>
          <p:nvPr>
            <p:ph type="title"/>
          </p:nvPr>
        </p:nvSpPr>
        <p:spPr/>
        <p:txBody>
          <a:bodyPr/>
          <a:lstStyle/>
          <a:p>
            <a:r>
              <a:rPr lang="en-US" altLang="en-US"/>
              <a:t>File Sharing – Remote File Systems</a:t>
            </a:r>
          </a:p>
        </p:txBody>
      </p:sp>
      <p:sp>
        <p:nvSpPr>
          <p:cNvPr id="51202" name="Rectangle 3">
            <a:extLst>
              <a:ext uri="{FF2B5EF4-FFF2-40B4-BE49-F238E27FC236}">
                <a16:creationId xmlns:a16="http://schemas.microsoft.com/office/drawing/2014/main" id="{E571849F-53AB-8A44-A64F-01DE82DD74E1}"/>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Uses networking to allow file system access between systems</a:t>
            </a:r>
          </a:p>
          <a:p>
            <a:pPr lvl="1"/>
            <a:r>
              <a:rPr lang="en-US" altLang="en-US" dirty="0"/>
              <a:t>Manually via programs like FTP</a:t>
            </a:r>
          </a:p>
          <a:p>
            <a:pPr lvl="1"/>
            <a:r>
              <a:rPr lang="en-US" altLang="en-US" dirty="0"/>
              <a:t>Automatically, seamlessly using </a:t>
            </a:r>
            <a:r>
              <a:rPr lang="en-US" altLang="en-US" b="1" dirty="0">
                <a:solidFill>
                  <a:srgbClr val="3366FF"/>
                </a:solidFill>
              </a:rPr>
              <a:t>distributed file systems (DFS)</a:t>
            </a:r>
          </a:p>
          <a:p>
            <a:pPr lvl="1"/>
            <a:r>
              <a:rPr lang="en-US" altLang="en-US" dirty="0"/>
              <a:t>Semi automatically via the</a:t>
            </a:r>
            <a:r>
              <a:rPr lang="en-US" altLang="en-US" b="1" dirty="0">
                <a:solidFill>
                  <a:schemeClr val="tx2"/>
                </a:solidFill>
              </a:rPr>
              <a:t> </a:t>
            </a:r>
            <a:r>
              <a:rPr lang="en-US" altLang="en-US" b="1" dirty="0">
                <a:solidFill>
                  <a:srgbClr val="3366FF"/>
                </a:solidFill>
              </a:rPr>
              <a:t>world wide web</a:t>
            </a:r>
          </a:p>
          <a:p>
            <a:endParaRPr lang="en-US" altLang="en-US" dirty="0"/>
          </a:p>
          <a:p>
            <a:r>
              <a:rPr lang="en-US" altLang="en-US" dirty="0"/>
              <a:t>DFS involves much tighter integration between the machine accessing the file and the machine providing the file</a:t>
            </a:r>
          </a:p>
          <a:p>
            <a:pPr lvl="1"/>
            <a:r>
              <a:rPr lang="en-US" altLang="en-US" dirty="0"/>
              <a:t>This integration adds complexity.</a:t>
            </a:r>
          </a:p>
        </p:txBody>
      </p:sp>
      <p:sp>
        <p:nvSpPr>
          <p:cNvPr id="2" name="Footer Placeholder 1">
            <a:extLst>
              <a:ext uri="{FF2B5EF4-FFF2-40B4-BE49-F238E27FC236}">
                <a16:creationId xmlns:a16="http://schemas.microsoft.com/office/drawing/2014/main" id="{8C13D717-343A-0E46-994F-D0CFF25C6EB2}"/>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E58B009A-96A9-054A-BE2A-4BA470EAE39D}"/>
              </a:ext>
            </a:extLst>
          </p:cNvPr>
          <p:cNvSpPr>
            <a:spLocks noGrp="1"/>
          </p:cNvSpPr>
          <p:nvPr>
            <p:ph type="sldNum" sz="quarter" idx="12"/>
          </p:nvPr>
        </p:nvSpPr>
        <p:spPr/>
        <p:txBody>
          <a:bodyPr/>
          <a:lstStyle/>
          <a:p>
            <a:pPr>
              <a:defRPr/>
            </a:pPr>
            <a:fld id="{17E4925F-61D6-594C-9570-6D32A1C40F0A}" type="slidenum">
              <a:rPr lang="en-US"/>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Title 1">
            <a:extLst>
              <a:ext uri="{FF2B5EF4-FFF2-40B4-BE49-F238E27FC236}">
                <a16:creationId xmlns:a16="http://schemas.microsoft.com/office/drawing/2014/main" id="{D9D45AC4-DF12-594F-8E63-87A7C01E6CF3}"/>
              </a:ext>
            </a:extLst>
          </p:cNvPr>
          <p:cNvSpPr>
            <a:spLocks noGrp="1" noChangeArrowheads="1"/>
          </p:cNvSpPr>
          <p:nvPr>
            <p:ph type="title"/>
          </p:nvPr>
        </p:nvSpPr>
        <p:spPr>
          <a:xfrm>
            <a:off x="628650" y="136525"/>
            <a:ext cx="7886700" cy="1325563"/>
          </a:xfrm>
        </p:spPr>
        <p:txBody>
          <a:bodyPr/>
          <a:lstStyle/>
          <a:p>
            <a:r>
              <a:rPr lang="en-US" altLang="en-US"/>
              <a:t>File Sharing – Client-server model</a:t>
            </a:r>
          </a:p>
        </p:txBody>
      </p:sp>
      <p:sp>
        <p:nvSpPr>
          <p:cNvPr id="3" name="Content Placeholder 2">
            <a:extLst>
              <a:ext uri="{FF2B5EF4-FFF2-40B4-BE49-F238E27FC236}">
                <a16:creationId xmlns:a16="http://schemas.microsoft.com/office/drawing/2014/main" id="{2AFBF9EA-F6AA-FF4E-B450-2DC2788D9B04}"/>
              </a:ext>
            </a:extLst>
          </p:cNvPr>
          <p:cNvSpPr>
            <a:spLocks noGrp="1"/>
          </p:cNvSpPr>
          <p:nvPr>
            <p:ph idx="1"/>
          </p:nvPr>
        </p:nvSpPr>
        <p:spPr>
          <a:xfrm>
            <a:off x="628650" y="1253331"/>
            <a:ext cx="7886700" cy="4351338"/>
          </a:xfrm>
        </p:spPr>
        <p:txBody>
          <a:bodyPr/>
          <a:lstStyle/>
          <a:p>
            <a:pPr fontAlgn="auto">
              <a:spcAft>
                <a:spcPts val="0"/>
              </a:spcAft>
              <a:defRPr/>
            </a:pPr>
            <a:r>
              <a:rPr lang="en-US" altLang="en-US" b="1" dirty="0">
                <a:solidFill>
                  <a:srgbClr val="3366FF"/>
                </a:solidFill>
              </a:rPr>
              <a:t>Client-server </a:t>
            </a:r>
            <a:r>
              <a:rPr lang="en-US" altLang="en-US" dirty="0"/>
              <a:t>model allows clients to mount remote file systems from servers</a:t>
            </a:r>
          </a:p>
          <a:p>
            <a:pPr lvl="1" fontAlgn="auto">
              <a:spcAft>
                <a:spcPts val="0"/>
              </a:spcAft>
              <a:defRPr/>
            </a:pPr>
            <a:r>
              <a:rPr lang="en-US" altLang="en-US" dirty="0"/>
              <a:t>Server can serve multiple clients</a:t>
            </a:r>
          </a:p>
          <a:p>
            <a:pPr lvl="1" fontAlgn="auto">
              <a:spcAft>
                <a:spcPts val="0"/>
              </a:spcAft>
              <a:defRPr/>
            </a:pPr>
            <a:r>
              <a:rPr lang="en-US" altLang="en-US" dirty="0"/>
              <a:t>Client and user-on-client identification is insecure or complicated</a:t>
            </a:r>
          </a:p>
          <a:p>
            <a:pPr lvl="1" fontAlgn="auto">
              <a:spcAft>
                <a:spcPts val="0"/>
              </a:spcAft>
              <a:defRPr/>
            </a:pPr>
            <a:r>
              <a:rPr lang="en-US" altLang="en-US" b="1" dirty="0">
                <a:solidFill>
                  <a:srgbClr val="3366FF"/>
                </a:solidFill>
                <a:highlight>
                  <a:srgbClr val="FFFF00"/>
                </a:highlight>
              </a:rPr>
              <a:t>NFS</a:t>
            </a:r>
            <a:r>
              <a:rPr lang="en-US" altLang="en-US" dirty="0">
                <a:highlight>
                  <a:srgbClr val="FFFF00"/>
                </a:highlight>
              </a:rPr>
              <a:t> is standard UNIX client-server file sharing protocol</a:t>
            </a:r>
          </a:p>
          <a:p>
            <a:pPr lvl="1" fontAlgn="auto">
              <a:spcAft>
                <a:spcPts val="0"/>
              </a:spcAft>
              <a:defRPr/>
            </a:pPr>
            <a:r>
              <a:rPr lang="en-US" altLang="en-US" b="1" dirty="0">
                <a:solidFill>
                  <a:srgbClr val="3366FF"/>
                </a:solidFill>
              </a:rPr>
              <a:t>CIFS</a:t>
            </a:r>
            <a:r>
              <a:rPr lang="en-US" altLang="en-US" dirty="0"/>
              <a:t> is standard Windows protocol</a:t>
            </a:r>
          </a:p>
          <a:p>
            <a:pPr lvl="1" fontAlgn="auto">
              <a:spcAft>
                <a:spcPts val="0"/>
              </a:spcAft>
              <a:defRPr/>
            </a:pPr>
            <a:r>
              <a:rPr lang="en-US" altLang="en-US" dirty="0">
                <a:highlight>
                  <a:srgbClr val="FFFF00"/>
                </a:highlight>
              </a:rPr>
              <a:t>Standard operating system file calls are translated into remote calls</a:t>
            </a:r>
          </a:p>
          <a:p>
            <a:pPr fontAlgn="auto">
              <a:spcAft>
                <a:spcPts val="0"/>
              </a:spcAft>
              <a:defRPr/>
            </a:pPr>
            <a:endParaRPr lang="en-US" altLang="en-US" dirty="0">
              <a:highlight>
                <a:srgbClr val="FFFF00"/>
              </a:highlight>
            </a:endParaRPr>
          </a:p>
          <a:p>
            <a:pPr fontAlgn="auto">
              <a:spcAft>
                <a:spcPts val="0"/>
              </a:spcAft>
              <a:defRPr/>
            </a:pPr>
            <a:r>
              <a:rPr lang="en-US" altLang="en-US" dirty="0">
                <a:highlight>
                  <a:srgbClr val="FFFF00"/>
                </a:highlight>
              </a:rPr>
              <a:t>Spoofing </a:t>
            </a:r>
            <a:r>
              <a:rPr lang="en-US" altLang="en-US" dirty="0"/>
              <a:t>– unauthorized client gets access to the files.</a:t>
            </a:r>
          </a:p>
          <a:p>
            <a:pPr fontAlgn="auto">
              <a:spcAft>
                <a:spcPts val="0"/>
              </a:spcAft>
              <a:defRPr/>
            </a:pPr>
            <a:endParaRPr lang="en-US" altLang="en-US" dirty="0"/>
          </a:p>
          <a:p>
            <a:pPr fontAlgn="auto">
              <a:spcAft>
                <a:spcPts val="0"/>
              </a:spcAft>
              <a:defRPr/>
            </a:pPr>
            <a:r>
              <a:rPr lang="en-US" altLang="en-US" dirty="0">
                <a:highlight>
                  <a:srgbClr val="FFFF00"/>
                </a:highlight>
              </a:rPr>
              <a:t>DFS protocol </a:t>
            </a:r>
            <a:r>
              <a:rPr lang="en-US" altLang="en-US" dirty="0"/>
              <a:t>-- once the remote file system is mounted, file operation request are sent by the client across the network to the server.</a:t>
            </a:r>
          </a:p>
          <a:p>
            <a:pPr fontAlgn="auto">
              <a:spcAft>
                <a:spcPts val="0"/>
              </a:spcAft>
              <a:defRPr/>
            </a:pPr>
            <a:endParaRPr lang="en-US" dirty="0"/>
          </a:p>
        </p:txBody>
      </p:sp>
      <p:sp>
        <p:nvSpPr>
          <p:cNvPr id="4" name="Footer Placeholder 3">
            <a:extLst>
              <a:ext uri="{FF2B5EF4-FFF2-40B4-BE49-F238E27FC236}">
                <a16:creationId xmlns:a16="http://schemas.microsoft.com/office/drawing/2014/main" id="{C941183B-BAE5-504C-AEB2-7D1AFDC6FF7B}"/>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2DDD74E1-5F8E-CC42-931A-9779E69DD0EC}"/>
              </a:ext>
            </a:extLst>
          </p:cNvPr>
          <p:cNvSpPr>
            <a:spLocks noGrp="1"/>
          </p:cNvSpPr>
          <p:nvPr>
            <p:ph type="sldNum" sz="quarter" idx="12"/>
          </p:nvPr>
        </p:nvSpPr>
        <p:spPr/>
        <p:txBody>
          <a:bodyPr/>
          <a:lstStyle/>
          <a:p>
            <a:pPr>
              <a:defRPr/>
            </a:pPr>
            <a:fld id="{65295CE6-0A8E-2644-BB6D-8B1BB4AD7BF1}" type="slidenum">
              <a:rPr lang="en-US"/>
              <a:pPr>
                <a:defRPr/>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3">
            <a:extLst>
              <a:ext uri="{FF2B5EF4-FFF2-40B4-BE49-F238E27FC236}">
                <a16:creationId xmlns:a16="http://schemas.microsoft.com/office/drawing/2014/main" id="{4C681FD1-59D3-0E44-AAFA-D8B033ED59D9}"/>
              </a:ext>
            </a:extLst>
          </p:cNvPr>
          <p:cNvSpPr>
            <a:spLocks noGrp="1" noChangeArrowheads="1"/>
          </p:cNvSpPr>
          <p:nvPr>
            <p:ph type="ctrTitle"/>
          </p:nvPr>
        </p:nvSpPr>
        <p:spPr/>
        <p:txBody>
          <a:bodyPr/>
          <a:lstStyle/>
          <a:p>
            <a:r>
              <a:rPr lang="en-US" altLang="en-US" dirty="0"/>
              <a:t>File System Concepts</a:t>
            </a:r>
          </a:p>
        </p:txBody>
      </p:sp>
      <p:sp>
        <p:nvSpPr>
          <p:cNvPr id="141314" name="Subtitle 4">
            <a:extLst>
              <a:ext uri="{FF2B5EF4-FFF2-40B4-BE49-F238E27FC236}">
                <a16:creationId xmlns:a16="http://schemas.microsoft.com/office/drawing/2014/main" id="{20393174-197C-5144-831C-43EA43086A59}"/>
              </a:ext>
            </a:extLst>
          </p:cNvPr>
          <p:cNvSpPr>
            <a:spLocks noGrp="1" noChangeArrowheads="1"/>
          </p:cNvSpPr>
          <p:nvPr>
            <p:ph type="subTitle" idx="1"/>
          </p:nvPr>
        </p:nvSpPr>
        <p:spPr bwMode="auto"/>
        <p:txBody>
          <a:bodyPr wrap="square" numCol="1" anchor="t" anchorCtr="0" compatLnSpc="1">
            <a:prstTxWarp prst="textNoShape">
              <a:avLst/>
            </a:prstTxWarp>
          </a:bodyPr>
          <a:lstStyle/>
          <a:p>
            <a:endParaRPr lang="en-US" altLang="en-US"/>
          </a:p>
        </p:txBody>
      </p:sp>
      <p:sp>
        <p:nvSpPr>
          <p:cNvPr id="2" name="Footer Placeholder 1">
            <a:extLst>
              <a:ext uri="{FF2B5EF4-FFF2-40B4-BE49-F238E27FC236}">
                <a16:creationId xmlns:a16="http://schemas.microsoft.com/office/drawing/2014/main" id="{FCC6B0E7-07BA-FA44-BF2F-19A28A65B4E8}"/>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4EDC8195-063F-4F44-A5F4-32EB366141E8}"/>
              </a:ext>
            </a:extLst>
          </p:cNvPr>
          <p:cNvSpPr>
            <a:spLocks noGrp="1"/>
          </p:cNvSpPr>
          <p:nvPr>
            <p:ph type="sldNum" sz="quarter" idx="12"/>
          </p:nvPr>
        </p:nvSpPr>
        <p:spPr/>
        <p:txBody>
          <a:bodyPr/>
          <a:lstStyle/>
          <a:p>
            <a:pPr>
              <a:defRPr/>
            </a:pPr>
            <a:fld id="{C4E9A318-D283-4246-9FB1-B2C2BD17F0CB}" type="slidenum">
              <a:rPr lang="en-US"/>
              <a:pPr>
                <a:defRPr/>
              </a:pPr>
              <a:t>3</a:t>
            </a:fld>
            <a:endParaRPr lang="en-US"/>
          </a:p>
        </p:txBody>
      </p:sp>
    </p:spTree>
    <p:extLst>
      <p:ext uri="{BB962C8B-B14F-4D97-AF65-F5344CB8AC3E}">
        <p14:creationId xmlns:p14="http://schemas.microsoft.com/office/powerpoint/2010/main" val="1018900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a:extLst>
              <a:ext uri="{FF2B5EF4-FFF2-40B4-BE49-F238E27FC236}">
                <a16:creationId xmlns:a16="http://schemas.microsoft.com/office/drawing/2014/main" id="{56303AB7-4AC1-D948-A363-1BF8FA90600D}"/>
              </a:ext>
            </a:extLst>
          </p:cNvPr>
          <p:cNvSpPr>
            <a:spLocks noGrp="1" noChangeArrowheads="1"/>
          </p:cNvSpPr>
          <p:nvPr>
            <p:ph type="title"/>
          </p:nvPr>
        </p:nvSpPr>
        <p:spPr/>
        <p:txBody>
          <a:bodyPr/>
          <a:lstStyle/>
          <a:p>
            <a:r>
              <a:rPr lang="en-US" altLang="en-US"/>
              <a:t>DFS Architecture</a:t>
            </a:r>
          </a:p>
        </p:txBody>
      </p:sp>
      <p:pic>
        <p:nvPicPr>
          <p:cNvPr id="168962" name="Content Placeholder 5">
            <a:extLst>
              <a:ext uri="{FF2B5EF4-FFF2-40B4-BE49-F238E27FC236}">
                <a16:creationId xmlns:a16="http://schemas.microsoft.com/office/drawing/2014/main" id="{35B49C62-BD38-2341-9EC5-AC94FE851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696200" cy="3852863"/>
          </a:xfrm>
        </p:spPr>
      </p:pic>
      <p:sp>
        <p:nvSpPr>
          <p:cNvPr id="168963" name="Footer Placeholder 3">
            <a:extLst>
              <a:ext uri="{FF2B5EF4-FFF2-40B4-BE49-F238E27FC236}">
                <a16:creationId xmlns:a16="http://schemas.microsoft.com/office/drawing/2014/main" id="{D362543D-6264-5443-9E3A-EF9A8EB03BF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200">
                <a:solidFill>
                  <a:srgbClr val="898989"/>
                </a:solidFill>
              </a:rPr>
              <a:t>Distributed and Cloud Computing - Fall 2021</a:t>
            </a:r>
          </a:p>
        </p:txBody>
      </p:sp>
      <p:sp>
        <p:nvSpPr>
          <p:cNvPr id="168964" name="Slide Number Placeholder 4">
            <a:extLst>
              <a:ext uri="{FF2B5EF4-FFF2-40B4-BE49-F238E27FC236}">
                <a16:creationId xmlns:a16="http://schemas.microsoft.com/office/drawing/2014/main" id="{276BCDAA-EDE9-C446-80CA-AAA0E232FA4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4E24697-1CD1-D040-A47A-F40657852D81}" type="slidenum">
              <a:rPr lang="en-US" altLang="en-US" sz="1200">
                <a:solidFill>
                  <a:srgbClr val="898989"/>
                </a:solidFill>
              </a:rPr>
              <a:pPr fontAlgn="base">
                <a:lnSpc>
                  <a:spcPct val="100000"/>
                </a:lnSpc>
                <a:spcBef>
                  <a:spcPct val="0"/>
                </a:spcBef>
                <a:spcAft>
                  <a:spcPct val="0"/>
                </a:spcAft>
                <a:buFontTx/>
                <a:buNone/>
              </a:pPr>
              <a:t>30</a:t>
            </a:fld>
            <a:endParaRPr lang="en-US" altLang="en-US" sz="1200">
              <a:solidFill>
                <a:srgbClr val="898989"/>
              </a:solidFill>
            </a:endParaRPr>
          </a:p>
        </p:txBody>
      </p:sp>
    </p:spTree>
    <p:extLst>
      <p:ext uri="{BB962C8B-B14F-4D97-AF65-F5344CB8AC3E}">
        <p14:creationId xmlns:p14="http://schemas.microsoft.com/office/powerpoint/2010/main" val="2753595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Title 1">
            <a:extLst>
              <a:ext uri="{FF2B5EF4-FFF2-40B4-BE49-F238E27FC236}">
                <a16:creationId xmlns:a16="http://schemas.microsoft.com/office/drawing/2014/main" id="{EA9E7D28-D538-1A4E-8B96-67E4EAD9B1F8}"/>
              </a:ext>
            </a:extLst>
          </p:cNvPr>
          <p:cNvSpPr>
            <a:spLocks noGrp="1" noChangeArrowheads="1"/>
          </p:cNvSpPr>
          <p:nvPr>
            <p:ph type="title"/>
          </p:nvPr>
        </p:nvSpPr>
        <p:spPr/>
        <p:txBody>
          <a:bodyPr/>
          <a:lstStyle/>
          <a:p>
            <a:r>
              <a:rPr lang="en-US" altLang="en-US"/>
              <a:t>File sharing – Distributed Information Systems</a:t>
            </a:r>
          </a:p>
        </p:txBody>
      </p:sp>
      <p:sp>
        <p:nvSpPr>
          <p:cNvPr id="164866" name="Content Placeholder 2">
            <a:extLst>
              <a:ext uri="{FF2B5EF4-FFF2-40B4-BE49-F238E27FC236}">
                <a16:creationId xmlns:a16="http://schemas.microsoft.com/office/drawing/2014/main" id="{AF4C2DE1-740F-D741-A3D8-46616AD58362}"/>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Distributed Information Systems </a:t>
            </a:r>
            <a:r>
              <a:rPr lang="en-US" altLang="en-US" b="1"/>
              <a:t>(</a:t>
            </a:r>
            <a:r>
              <a:rPr lang="en-US" altLang="en-US" b="1">
                <a:solidFill>
                  <a:srgbClr val="3366FF"/>
                </a:solidFill>
              </a:rPr>
              <a:t>distributed naming services</a:t>
            </a:r>
            <a:r>
              <a:rPr lang="en-US" altLang="en-US" b="1"/>
              <a:t>)</a:t>
            </a:r>
            <a:r>
              <a:rPr lang="en-US" altLang="en-US"/>
              <a:t> such as LDAP, DNS, NIS, Active Directory implement unified access to information needed for remote computing</a:t>
            </a:r>
          </a:p>
          <a:p>
            <a:endParaRPr lang="en-US" altLang="en-US"/>
          </a:p>
          <a:p>
            <a:r>
              <a:rPr lang="en-US" altLang="en-US"/>
              <a:t>Domain Name System (</a:t>
            </a:r>
            <a:r>
              <a:rPr lang="en-US" altLang="en-US">
                <a:solidFill>
                  <a:srgbClr val="0070C0"/>
                </a:solidFill>
              </a:rPr>
              <a:t>DNS</a:t>
            </a:r>
            <a:r>
              <a:rPr lang="en-US" altLang="en-US"/>
              <a:t>) – provides host-name-to-domain-address translations.</a:t>
            </a:r>
          </a:p>
          <a:p>
            <a:endParaRPr lang="en-US" altLang="en-US"/>
          </a:p>
          <a:p>
            <a:r>
              <a:rPr lang="en-US" altLang="en-US"/>
              <a:t>Microsoft Common Internet File System (</a:t>
            </a:r>
            <a:r>
              <a:rPr lang="en-US" altLang="en-US">
                <a:solidFill>
                  <a:srgbClr val="0070C0"/>
                </a:solidFill>
              </a:rPr>
              <a:t>CIFS</a:t>
            </a:r>
            <a:r>
              <a:rPr lang="en-US" altLang="en-US"/>
              <a:t>) – network information is used in conjunction with user authentication (user name and password) to create a network login that the server uses to decide whether to allow or deny access to a requested file system</a:t>
            </a:r>
          </a:p>
          <a:p>
            <a:endParaRPr lang="en-US" altLang="en-US"/>
          </a:p>
        </p:txBody>
      </p:sp>
      <p:sp>
        <p:nvSpPr>
          <p:cNvPr id="4" name="Footer Placeholder 3">
            <a:extLst>
              <a:ext uri="{FF2B5EF4-FFF2-40B4-BE49-F238E27FC236}">
                <a16:creationId xmlns:a16="http://schemas.microsoft.com/office/drawing/2014/main" id="{63A3948A-CC81-5141-8C9E-082C517C7DDE}"/>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175046E5-8CA1-FB4F-98CB-26BB3CA8AABE}"/>
              </a:ext>
            </a:extLst>
          </p:cNvPr>
          <p:cNvSpPr>
            <a:spLocks noGrp="1"/>
          </p:cNvSpPr>
          <p:nvPr>
            <p:ph type="sldNum" sz="quarter" idx="12"/>
          </p:nvPr>
        </p:nvSpPr>
        <p:spPr/>
        <p:txBody>
          <a:bodyPr/>
          <a:lstStyle/>
          <a:p>
            <a:pPr>
              <a:defRPr/>
            </a:pPr>
            <a:fld id="{96051AB2-EE47-EE41-A896-161F02968A27}" type="slidenum">
              <a:rPr lang="en-US"/>
              <a:pPr>
                <a:defRPr/>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a:extLst>
              <a:ext uri="{FF2B5EF4-FFF2-40B4-BE49-F238E27FC236}">
                <a16:creationId xmlns:a16="http://schemas.microsoft.com/office/drawing/2014/main" id="{94532331-B5E7-7E4C-B10E-D711CB3208B4}"/>
              </a:ext>
            </a:extLst>
          </p:cNvPr>
          <p:cNvSpPr>
            <a:spLocks noGrp="1" noChangeArrowheads="1"/>
          </p:cNvSpPr>
          <p:nvPr>
            <p:ph type="title"/>
          </p:nvPr>
        </p:nvSpPr>
        <p:spPr/>
        <p:txBody>
          <a:bodyPr/>
          <a:lstStyle/>
          <a:p>
            <a:r>
              <a:rPr lang="en-US" altLang="en-US"/>
              <a:t>File sharing -- Failure Modes</a:t>
            </a:r>
          </a:p>
        </p:txBody>
      </p:sp>
      <p:sp>
        <p:nvSpPr>
          <p:cNvPr id="165890" name="Content Placeholder 2">
            <a:extLst>
              <a:ext uri="{FF2B5EF4-FFF2-40B4-BE49-F238E27FC236}">
                <a16:creationId xmlns:a16="http://schemas.microsoft.com/office/drawing/2014/main" id="{48DDE54E-23F5-BA41-8F6E-C41435BAB329}"/>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Local file systems failure: hardware, software corruption, cable or disk failures.</a:t>
            </a:r>
          </a:p>
          <a:p>
            <a:endParaRPr lang="en-US" altLang="en-US" dirty="0"/>
          </a:p>
          <a:p>
            <a:r>
              <a:rPr lang="en-US" altLang="en-US" dirty="0"/>
              <a:t>Remote file system: </a:t>
            </a:r>
          </a:p>
          <a:p>
            <a:pPr lvl="1"/>
            <a:r>
              <a:rPr lang="en-US" altLang="en-US" dirty="0"/>
              <a:t>network failures is an additional concern</a:t>
            </a:r>
          </a:p>
          <a:p>
            <a:pPr lvl="1"/>
            <a:r>
              <a:rPr lang="en-US" altLang="en-US" dirty="0"/>
              <a:t>network partitioning may take place in the middle of a file operation.</a:t>
            </a:r>
          </a:p>
          <a:p>
            <a:pPr lvl="1"/>
            <a:r>
              <a:rPr lang="en-US" altLang="en-US" dirty="0"/>
              <a:t>scheduled shut down of the server.</a:t>
            </a:r>
          </a:p>
          <a:p>
            <a:pPr lvl="1"/>
            <a:endParaRPr lang="en-US" altLang="en-US" dirty="0"/>
          </a:p>
          <a:p>
            <a:r>
              <a:rPr lang="en-US" altLang="en-US" dirty="0"/>
              <a:t>Failure semantics are defined and implemented as part of the DFS protocol.</a:t>
            </a:r>
          </a:p>
          <a:p>
            <a:endParaRPr lang="en-US" altLang="en-US" dirty="0"/>
          </a:p>
          <a:p>
            <a:r>
              <a:rPr lang="en-US" altLang="en-US" b="1" dirty="0"/>
              <a:t>State information </a:t>
            </a:r>
            <a:r>
              <a:rPr lang="en-US" altLang="en-US" dirty="0"/>
              <a:t>is needed to recover from failure.</a:t>
            </a:r>
          </a:p>
          <a:p>
            <a:pPr lvl="1"/>
            <a:r>
              <a:rPr lang="en-US" altLang="en-US" dirty="0"/>
              <a:t>both server and client maintain knowledge of their current activities and open files, then they can seamlessly recover from a failure.</a:t>
            </a:r>
          </a:p>
          <a:p>
            <a:pPr lvl="1"/>
            <a:endParaRPr lang="en-US" altLang="en-US" dirty="0"/>
          </a:p>
        </p:txBody>
      </p:sp>
      <p:sp>
        <p:nvSpPr>
          <p:cNvPr id="4" name="Footer Placeholder 3">
            <a:extLst>
              <a:ext uri="{FF2B5EF4-FFF2-40B4-BE49-F238E27FC236}">
                <a16:creationId xmlns:a16="http://schemas.microsoft.com/office/drawing/2014/main" id="{59EADF20-0D9C-BF42-9E82-8F66B7A931CF}"/>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EF6BAB1D-D431-E94C-B8E6-C7AA790C2DB6}"/>
              </a:ext>
            </a:extLst>
          </p:cNvPr>
          <p:cNvSpPr>
            <a:spLocks noGrp="1"/>
          </p:cNvSpPr>
          <p:nvPr>
            <p:ph type="sldNum" sz="quarter" idx="12"/>
          </p:nvPr>
        </p:nvSpPr>
        <p:spPr/>
        <p:txBody>
          <a:bodyPr/>
          <a:lstStyle/>
          <a:p>
            <a:pPr>
              <a:defRPr/>
            </a:pPr>
            <a:fld id="{9436626B-78F6-1A43-8295-9EC8382530E9}" type="slidenum">
              <a:rPr lang="en-US"/>
              <a:pPr>
                <a:defRPr/>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DBD24465-A6A9-C24A-95B7-746C1301DD71}"/>
              </a:ext>
            </a:extLst>
          </p:cNvPr>
          <p:cNvSpPr>
            <a:spLocks noGrp="1" noChangeArrowheads="1"/>
          </p:cNvSpPr>
          <p:nvPr>
            <p:ph type="title"/>
          </p:nvPr>
        </p:nvSpPr>
        <p:spPr/>
        <p:txBody>
          <a:bodyPr/>
          <a:lstStyle/>
          <a:p>
            <a:r>
              <a:rPr lang="en-US" altLang="en-US"/>
              <a:t>File Sharing – Consistency Semantics</a:t>
            </a:r>
          </a:p>
        </p:txBody>
      </p:sp>
      <p:sp>
        <p:nvSpPr>
          <p:cNvPr id="41987" name="Rectangle 3">
            <a:extLst>
              <a:ext uri="{FF2B5EF4-FFF2-40B4-BE49-F238E27FC236}">
                <a16:creationId xmlns:a16="http://schemas.microsoft.com/office/drawing/2014/main" id="{35ECD937-4FA5-844A-BEF3-BED3E832DBB4}"/>
              </a:ext>
            </a:extLst>
          </p:cNvPr>
          <p:cNvSpPr>
            <a:spLocks noGrp="1" noChangeArrowheads="1"/>
          </p:cNvSpPr>
          <p:nvPr>
            <p:ph idx="1"/>
          </p:nvPr>
        </p:nvSpPr>
        <p:spPr/>
        <p:txBody>
          <a:bodyPr/>
          <a:lstStyle/>
          <a:p>
            <a:pPr fontAlgn="auto">
              <a:spcAft>
                <a:spcPts val="0"/>
              </a:spcAft>
              <a:defRPr/>
            </a:pPr>
            <a:r>
              <a:rPr lang="en-US" altLang="en-US" b="1" dirty="0"/>
              <a:t>File session: </a:t>
            </a:r>
            <a:r>
              <a:rPr lang="en-US" altLang="en-US" dirty="0"/>
              <a:t>t</a:t>
            </a:r>
            <a:r>
              <a:rPr lang="en-US" dirty="0"/>
              <a:t>he series of file accesses between the open() and close() operations.</a:t>
            </a:r>
          </a:p>
          <a:p>
            <a:pPr fontAlgn="auto">
              <a:spcAft>
                <a:spcPts val="0"/>
              </a:spcAft>
              <a:defRPr/>
            </a:pPr>
            <a:endParaRPr lang="en-US" altLang="en-US" dirty="0"/>
          </a:p>
          <a:p>
            <a:pPr fontAlgn="auto">
              <a:spcAft>
                <a:spcPts val="0"/>
              </a:spcAft>
              <a:defRPr/>
            </a:pPr>
            <a:r>
              <a:rPr lang="en-US" altLang="en-US" dirty="0"/>
              <a:t>Consistency semantics specify how multiple users are to access a shared file simultaneously:</a:t>
            </a:r>
          </a:p>
          <a:p>
            <a:pPr lvl="1" fontAlgn="auto">
              <a:spcAft>
                <a:spcPts val="0"/>
              </a:spcAft>
              <a:defRPr/>
            </a:pPr>
            <a:r>
              <a:rPr lang="en-US" dirty="0"/>
              <a:t>specify when modifications of data by one user will be observable by other users.</a:t>
            </a:r>
          </a:p>
          <a:p>
            <a:pPr marL="0" indent="0" fontAlgn="auto">
              <a:spcAft>
                <a:spcPts val="0"/>
              </a:spcAft>
              <a:buFont typeface="Arial" panose="020B0604020202020204" pitchFamily="34" charset="0"/>
              <a:buNone/>
              <a:defRPr/>
            </a:pPr>
            <a:endParaRPr lang="en-US" altLang="en-US" dirty="0"/>
          </a:p>
          <a:p>
            <a:pPr fontAlgn="auto">
              <a:spcAft>
                <a:spcPts val="0"/>
              </a:spcAft>
              <a:defRPr/>
            </a:pPr>
            <a:endParaRPr lang="en-US" altLang="en-US" dirty="0"/>
          </a:p>
        </p:txBody>
      </p:sp>
      <p:sp>
        <p:nvSpPr>
          <p:cNvPr id="2" name="Footer Placeholder 1">
            <a:extLst>
              <a:ext uri="{FF2B5EF4-FFF2-40B4-BE49-F238E27FC236}">
                <a16:creationId xmlns:a16="http://schemas.microsoft.com/office/drawing/2014/main" id="{DD244681-9E20-824B-BDCA-9D3D144A0DE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AF8DD4F-6521-194E-8285-A727858ACA04}"/>
              </a:ext>
            </a:extLst>
          </p:cNvPr>
          <p:cNvSpPr>
            <a:spLocks noGrp="1"/>
          </p:cNvSpPr>
          <p:nvPr>
            <p:ph type="sldNum" sz="quarter" idx="12"/>
          </p:nvPr>
        </p:nvSpPr>
        <p:spPr/>
        <p:txBody>
          <a:bodyPr/>
          <a:lstStyle/>
          <a:p>
            <a:pPr>
              <a:defRPr/>
            </a:pPr>
            <a:fld id="{FAF2AA02-9368-DF47-82B1-FC68535DD424}" type="slidenum">
              <a:rPr lang="en-US"/>
              <a:pPr>
                <a:defRPr/>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6105-755E-4043-B292-4300F3C65910}"/>
              </a:ext>
            </a:extLst>
          </p:cNvPr>
          <p:cNvSpPr>
            <a:spLocks noGrp="1"/>
          </p:cNvSpPr>
          <p:nvPr>
            <p:ph type="title"/>
          </p:nvPr>
        </p:nvSpPr>
        <p:spPr/>
        <p:txBody>
          <a:bodyPr/>
          <a:lstStyle/>
          <a:p>
            <a:r>
              <a:rPr lang="en-US" dirty="0"/>
              <a:t>Consistency Semantics</a:t>
            </a:r>
          </a:p>
        </p:txBody>
      </p:sp>
      <p:sp>
        <p:nvSpPr>
          <p:cNvPr id="3" name="Content Placeholder 2">
            <a:extLst>
              <a:ext uri="{FF2B5EF4-FFF2-40B4-BE49-F238E27FC236}">
                <a16:creationId xmlns:a16="http://schemas.microsoft.com/office/drawing/2014/main" id="{E5CA96EE-7083-9945-A079-F3654FA6F8EB}"/>
              </a:ext>
            </a:extLst>
          </p:cNvPr>
          <p:cNvSpPr>
            <a:spLocks noGrp="1"/>
          </p:cNvSpPr>
          <p:nvPr>
            <p:ph idx="1"/>
          </p:nvPr>
        </p:nvSpPr>
        <p:spPr/>
        <p:txBody>
          <a:bodyPr/>
          <a:lstStyle/>
          <a:p>
            <a:pPr marL="0" indent="0" fontAlgn="auto">
              <a:spcAft>
                <a:spcPts val="0"/>
              </a:spcAft>
              <a:buNone/>
              <a:defRPr/>
            </a:pPr>
            <a:r>
              <a:rPr lang="en-US" altLang="en-US" dirty="0"/>
              <a:t>Three possible consistency semantics:</a:t>
            </a:r>
          </a:p>
          <a:p>
            <a:pPr fontAlgn="auto">
              <a:spcAft>
                <a:spcPts val="0"/>
              </a:spcAft>
              <a:defRPr/>
            </a:pPr>
            <a:r>
              <a:rPr lang="en-US" altLang="en-US" dirty="0"/>
              <a:t>Unix file system (UFS) implements:</a:t>
            </a:r>
          </a:p>
          <a:p>
            <a:pPr lvl="1" fontAlgn="auto">
              <a:spcAft>
                <a:spcPts val="0"/>
              </a:spcAft>
              <a:defRPr/>
            </a:pPr>
            <a:r>
              <a:rPr lang="en-US" altLang="en-US" dirty="0"/>
              <a:t>Writes to an open file visible immediately to other users of the same open file</a:t>
            </a:r>
          </a:p>
          <a:p>
            <a:pPr lvl="1" fontAlgn="auto">
              <a:spcAft>
                <a:spcPts val="0"/>
              </a:spcAft>
              <a:defRPr/>
            </a:pPr>
            <a:r>
              <a:rPr lang="en-US" altLang="en-US" dirty="0"/>
              <a:t>Sharing file pointer to allow multiple users to read and write concurrently</a:t>
            </a:r>
          </a:p>
          <a:p>
            <a:pPr fontAlgn="auto">
              <a:spcAft>
                <a:spcPts val="0"/>
              </a:spcAft>
              <a:defRPr/>
            </a:pPr>
            <a:endParaRPr lang="en-US" altLang="en-US" dirty="0"/>
          </a:p>
          <a:p>
            <a:pPr fontAlgn="auto">
              <a:spcAft>
                <a:spcPts val="0"/>
              </a:spcAft>
              <a:defRPr/>
            </a:pPr>
            <a:r>
              <a:rPr lang="en-US" altLang="en-US" dirty="0"/>
              <a:t>Andrew File System (AFS) has </a:t>
            </a:r>
            <a:r>
              <a:rPr lang="en-US" altLang="en-US" dirty="0">
                <a:highlight>
                  <a:srgbClr val="FFFF00"/>
                </a:highlight>
              </a:rPr>
              <a:t>session semantics</a:t>
            </a:r>
          </a:p>
          <a:p>
            <a:pPr lvl="1" fontAlgn="auto">
              <a:spcAft>
                <a:spcPts val="0"/>
              </a:spcAft>
              <a:defRPr/>
            </a:pPr>
            <a:r>
              <a:rPr lang="en-US" dirty="0"/>
              <a:t>Writes to an open file by a user are not visible immediately to other users that have the same file open.</a:t>
            </a:r>
          </a:p>
          <a:p>
            <a:pPr lvl="1" fontAlgn="auto">
              <a:spcAft>
                <a:spcPts val="0"/>
              </a:spcAft>
              <a:defRPr/>
            </a:pPr>
            <a:r>
              <a:rPr lang="en-US" dirty="0"/>
              <a:t>Once a file is closed, the changes made to it are visible only in sessions starting later. Already open instances of the file do not reflect these changes.</a:t>
            </a:r>
          </a:p>
          <a:p>
            <a:pPr fontAlgn="auto">
              <a:spcAft>
                <a:spcPts val="0"/>
              </a:spcAft>
              <a:defRPr/>
            </a:pPr>
            <a:endParaRPr lang="en-US" dirty="0"/>
          </a:p>
          <a:p>
            <a:pPr fontAlgn="auto">
              <a:spcAft>
                <a:spcPts val="0"/>
              </a:spcAft>
              <a:defRPr/>
            </a:pPr>
            <a:r>
              <a:rPr lang="en-US" dirty="0"/>
              <a:t>Immutable-shared-files semantics:</a:t>
            </a:r>
          </a:p>
          <a:p>
            <a:pPr lvl="2" fontAlgn="auto">
              <a:spcAft>
                <a:spcPts val="0"/>
              </a:spcAft>
              <a:defRPr/>
            </a:pPr>
            <a:r>
              <a:rPr lang="en-US" dirty="0"/>
              <a:t>Shared files cannot be modified.</a:t>
            </a:r>
          </a:p>
          <a:p>
            <a:endParaRPr lang="en-US" dirty="0"/>
          </a:p>
        </p:txBody>
      </p:sp>
      <p:sp>
        <p:nvSpPr>
          <p:cNvPr id="4" name="Footer Placeholder 3">
            <a:extLst>
              <a:ext uri="{FF2B5EF4-FFF2-40B4-BE49-F238E27FC236}">
                <a16:creationId xmlns:a16="http://schemas.microsoft.com/office/drawing/2014/main" id="{42047099-E33F-6744-88AD-C0A9C852869C}"/>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BE7B3127-DBFC-2E42-8F24-4A7E8B5222A6}"/>
              </a:ext>
            </a:extLst>
          </p:cNvPr>
          <p:cNvSpPr>
            <a:spLocks noGrp="1"/>
          </p:cNvSpPr>
          <p:nvPr>
            <p:ph type="sldNum" sz="quarter" idx="12"/>
          </p:nvPr>
        </p:nvSpPr>
        <p:spPr/>
        <p:txBody>
          <a:bodyPr/>
          <a:lstStyle/>
          <a:p>
            <a:pPr>
              <a:defRPr/>
            </a:pPr>
            <a:fld id="{96FB4D97-E929-C34E-A94A-7814579D3039}" type="slidenum">
              <a:rPr lang="en-US" smtClean="0"/>
              <a:pPr>
                <a:defRPr/>
              </a:pPr>
              <a:t>34</a:t>
            </a:fld>
            <a:endParaRPr lang="en-US"/>
          </a:p>
        </p:txBody>
      </p:sp>
    </p:spTree>
    <p:extLst>
      <p:ext uri="{BB962C8B-B14F-4D97-AF65-F5344CB8AC3E}">
        <p14:creationId xmlns:p14="http://schemas.microsoft.com/office/powerpoint/2010/main" val="4099101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87829F16-2F30-8F41-8DD6-54731FF08021}"/>
              </a:ext>
            </a:extLst>
          </p:cNvPr>
          <p:cNvSpPr>
            <a:spLocks noGrp="1" noChangeArrowheads="1"/>
          </p:cNvSpPr>
          <p:nvPr>
            <p:ph type="title"/>
          </p:nvPr>
        </p:nvSpPr>
        <p:spPr/>
        <p:txBody>
          <a:bodyPr/>
          <a:lstStyle/>
          <a:p>
            <a:r>
              <a:rPr lang="en-US" altLang="en-US"/>
              <a:t>Protection</a:t>
            </a:r>
          </a:p>
        </p:txBody>
      </p:sp>
      <p:sp>
        <p:nvSpPr>
          <p:cNvPr id="55298" name="Rectangle 3">
            <a:extLst>
              <a:ext uri="{FF2B5EF4-FFF2-40B4-BE49-F238E27FC236}">
                <a16:creationId xmlns:a16="http://schemas.microsoft.com/office/drawing/2014/main" id="{4134832E-B2FC-B446-9117-B650F222E1F4}"/>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File owner/creator should be able to control:</a:t>
            </a:r>
          </a:p>
          <a:p>
            <a:pPr lvl="1"/>
            <a:r>
              <a:rPr lang="en-US" altLang="en-US"/>
              <a:t>what can be done</a:t>
            </a:r>
          </a:p>
          <a:p>
            <a:pPr lvl="1"/>
            <a:r>
              <a:rPr lang="en-US" altLang="en-US"/>
              <a:t>by whom</a:t>
            </a:r>
          </a:p>
          <a:p>
            <a:r>
              <a:rPr lang="en-US" altLang="en-US"/>
              <a:t>Types of access</a:t>
            </a:r>
          </a:p>
          <a:p>
            <a:pPr lvl="1"/>
            <a:r>
              <a:rPr lang="en-US" altLang="en-US" b="1"/>
              <a:t>Read</a:t>
            </a:r>
          </a:p>
          <a:p>
            <a:pPr lvl="1"/>
            <a:r>
              <a:rPr lang="en-US" altLang="en-US" b="1"/>
              <a:t>Write</a:t>
            </a:r>
          </a:p>
          <a:p>
            <a:pPr lvl="1"/>
            <a:r>
              <a:rPr lang="en-US" altLang="en-US" b="1"/>
              <a:t>Execute</a:t>
            </a:r>
          </a:p>
          <a:p>
            <a:pPr lvl="1"/>
            <a:r>
              <a:rPr lang="en-US" altLang="en-US" b="1"/>
              <a:t>Append</a:t>
            </a:r>
          </a:p>
          <a:p>
            <a:pPr lvl="1"/>
            <a:r>
              <a:rPr lang="en-US" altLang="en-US" b="1"/>
              <a:t>Delete</a:t>
            </a:r>
          </a:p>
          <a:p>
            <a:pPr lvl="1"/>
            <a:r>
              <a:rPr lang="en-US" altLang="en-US" b="1"/>
              <a:t>List</a:t>
            </a:r>
          </a:p>
        </p:txBody>
      </p:sp>
      <p:sp>
        <p:nvSpPr>
          <p:cNvPr id="2" name="Footer Placeholder 1">
            <a:extLst>
              <a:ext uri="{FF2B5EF4-FFF2-40B4-BE49-F238E27FC236}">
                <a16:creationId xmlns:a16="http://schemas.microsoft.com/office/drawing/2014/main" id="{949691C9-C4E1-BE44-BE83-BB91EDB43D67}"/>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9511CA5C-89C7-5A4A-BC83-CF0BE5F5840E}"/>
              </a:ext>
            </a:extLst>
          </p:cNvPr>
          <p:cNvSpPr>
            <a:spLocks noGrp="1"/>
          </p:cNvSpPr>
          <p:nvPr>
            <p:ph type="sldNum" sz="quarter" idx="12"/>
          </p:nvPr>
        </p:nvSpPr>
        <p:spPr/>
        <p:txBody>
          <a:bodyPr/>
          <a:lstStyle/>
          <a:p>
            <a:pPr>
              <a:defRPr/>
            </a:pPr>
            <a:fld id="{987F8E0F-9332-2D41-9795-170383C6EF06}" type="slidenum">
              <a:rPr lang="en-US"/>
              <a:pPr>
                <a:defRPr/>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B5A91FEA-3DB5-6744-9498-10FD7CC2BA69}"/>
              </a:ext>
            </a:extLst>
          </p:cNvPr>
          <p:cNvSpPr>
            <a:spLocks noGrp="1" noChangeArrowheads="1"/>
          </p:cNvSpPr>
          <p:nvPr>
            <p:ph type="title"/>
          </p:nvPr>
        </p:nvSpPr>
        <p:spPr/>
        <p:txBody>
          <a:bodyPr/>
          <a:lstStyle/>
          <a:p>
            <a:r>
              <a:rPr lang="en-US" altLang="en-US"/>
              <a:t>Access Lists and Groups</a:t>
            </a:r>
          </a:p>
        </p:txBody>
      </p:sp>
      <p:sp>
        <p:nvSpPr>
          <p:cNvPr id="57346" name="Rectangle 3">
            <a:extLst>
              <a:ext uri="{FF2B5EF4-FFF2-40B4-BE49-F238E27FC236}">
                <a16:creationId xmlns:a16="http://schemas.microsoft.com/office/drawing/2014/main" id="{1995AC2A-33FF-E84E-B93B-B67703E8E56D}"/>
              </a:ext>
            </a:extLst>
          </p:cNvPr>
          <p:cNvSpPr>
            <a:spLocks noGrp="1" noChangeArrowheads="1"/>
          </p:cNvSpPr>
          <p:nvPr>
            <p:ph idx="1"/>
          </p:nvPr>
        </p:nvSpPr>
        <p:spPr bwMode="auto">
          <a:xfrm>
            <a:off x="628650" y="1277938"/>
            <a:ext cx="7886700" cy="4351338"/>
          </a:xfrm>
        </p:spPr>
        <p:txBody>
          <a:bodyPr wrap="square" numCol="1" anchor="t" anchorCtr="0" compatLnSpc="1">
            <a:prstTxWarp prst="textNoShape">
              <a:avLst/>
            </a:prstTxWarp>
          </a:bodyPr>
          <a:lstStyle/>
          <a:p>
            <a:pPr>
              <a:tabLst>
                <a:tab pos="1833563" algn="l"/>
                <a:tab pos="4459288" algn="l"/>
                <a:tab pos="5195888" algn="l"/>
                <a:tab pos="5888038" algn="l"/>
              </a:tabLst>
            </a:pPr>
            <a:r>
              <a:rPr lang="en-US" altLang="en-US" dirty="0"/>
              <a:t>Mode of access:  read, write, execute</a:t>
            </a:r>
          </a:p>
          <a:p>
            <a:pPr>
              <a:tabLst>
                <a:tab pos="1833563" algn="l"/>
                <a:tab pos="4459288" algn="l"/>
                <a:tab pos="5195888" algn="l"/>
                <a:tab pos="5888038" algn="l"/>
              </a:tabLst>
            </a:pPr>
            <a:r>
              <a:rPr lang="en-US" altLang="en-US" dirty="0"/>
              <a:t>Three classes of users on Unix / Linux</a:t>
            </a:r>
          </a:p>
          <a:p>
            <a:pPr>
              <a:spcBef>
                <a:spcPct val="10000"/>
              </a:spcBef>
              <a:buFont typeface="Monotype Sorts" pitchFamily="2" charset="2"/>
              <a:buNone/>
              <a:tabLst>
                <a:tab pos="1833563" algn="l"/>
                <a:tab pos="4459288" algn="l"/>
                <a:tab pos="5195888" algn="l"/>
                <a:tab pos="5888038" algn="l"/>
              </a:tabLst>
            </a:pPr>
            <a:r>
              <a:rPr lang="en-US" altLang="en-US" sz="1600" dirty="0"/>
              <a:t>	</a:t>
            </a:r>
            <a:r>
              <a:rPr lang="en-US" altLang="en-US" sz="800" dirty="0"/>
              <a:t>	</a:t>
            </a:r>
            <a:r>
              <a:rPr lang="en-US" altLang="en-US" sz="1600" dirty="0"/>
              <a:t>			RWX</a:t>
            </a:r>
          </a:p>
          <a:p>
            <a:pPr>
              <a:spcBef>
                <a:spcPct val="10000"/>
              </a:spcBef>
              <a:buFont typeface="Monotype Sorts" pitchFamily="2" charset="2"/>
              <a:buNone/>
              <a:tabLst>
                <a:tab pos="1833563" algn="l"/>
                <a:tab pos="4459288" algn="l"/>
                <a:tab pos="5195888" algn="l"/>
                <a:tab pos="5888038" algn="l"/>
              </a:tabLst>
            </a:pPr>
            <a:r>
              <a:rPr lang="en-US" altLang="en-US" sz="1600" dirty="0"/>
              <a:t>		a) </a:t>
            </a:r>
            <a:r>
              <a:rPr lang="en-US" altLang="en-US" sz="1600" b="1" dirty="0"/>
              <a:t>owner access</a:t>
            </a:r>
            <a:r>
              <a:rPr lang="en-US" altLang="en-US" sz="1600" dirty="0"/>
              <a:t> 	7	</a:t>
            </a:r>
            <a:r>
              <a:rPr lang="en-US" altLang="en-US" sz="1600" dirty="0">
                <a:sym typeface="Symbol" pitchFamily="2" charset="2"/>
              </a:rPr>
              <a:t>	1 1 1</a:t>
            </a:r>
            <a:br>
              <a:rPr lang="en-US" altLang="en-US" sz="1600" dirty="0">
                <a:sym typeface="Symbol" pitchFamily="2" charset="2"/>
              </a:rPr>
            </a:br>
            <a:r>
              <a:rPr lang="en-US" altLang="en-US" sz="1600" dirty="0">
                <a:sym typeface="Symbol" pitchFamily="2" charset="2"/>
              </a:rPr>
              <a:t>				RWX</a:t>
            </a:r>
          </a:p>
          <a:p>
            <a:pPr>
              <a:spcBef>
                <a:spcPct val="10000"/>
              </a:spcBef>
              <a:buFont typeface="Monotype Sorts" pitchFamily="2" charset="2"/>
              <a:buNone/>
              <a:tabLst>
                <a:tab pos="1833563" algn="l"/>
                <a:tab pos="4459288" algn="l"/>
                <a:tab pos="5195888" algn="l"/>
                <a:tab pos="5888038" algn="l"/>
              </a:tabLst>
            </a:pPr>
            <a:r>
              <a:rPr lang="en-US" altLang="en-US" sz="1600" dirty="0">
                <a:sym typeface="Symbol" pitchFamily="2" charset="2"/>
              </a:rPr>
              <a:t>		b) </a:t>
            </a:r>
            <a:r>
              <a:rPr lang="en-US" altLang="en-US" sz="1600" b="1" dirty="0">
                <a:sym typeface="Symbol" pitchFamily="2" charset="2"/>
              </a:rPr>
              <a:t>group access</a:t>
            </a:r>
            <a:r>
              <a:rPr lang="en-US" altLang="en-US" sz="1600" dirty="0">
                <a:sym typeface="Symbol" pitchFamily="2" charset="2"/>
              </a:rPr>
              <a:t> 	6	 	1 1 0</a:t>
            </a:r>
          </a:p>
          <a:p>
            <a:pPr>
              <a:spcBef>
                <a:spcPct val="10000"/>
              </a:spcBef>
              <a:buFont typeface="Monotype Sorts" pitchFamily="2" charset="2"/>
              <a:buNone/>
              <a:tabLst>
                <a:tab pos="1833563" algn="l"/>
                <a:tab pos="4459288" algn="l"/>
                <a:tab pos="5195888" algn="l"/>
                <a:tab pos="5888038" algn="l"/>
              </a:tabLst>
            </a:pPr>
            <a:r>
              <a:rPr lang="en-US" altLang="en-US" sz="1600" dirty="0">
                <a:sym typeface="Symbol" pitchFamily="2" charset="2"/>
              </a:rPr>
              <a:t>					RWX</a:t>
            </a:r>
          </a:p>
          <a:p>
            <a:pPr>
              <a:spcBef>
                <a:spcPct val="10000"/>
              </a:spcBef>
              <a:buFont typeface="Monotype Sorts" pitchFamily="2" charset="2"/>
              <a:buNone/>
              <a:tabLst>
                <a:tab pos="1833563" algn="l"/>
                <a:tab pos="4459288" algn="l"/>
                <a:tab pos="5195888" algn="l"/>
                <a:tab pos="5888038" algn="l"/>
              </a:tabLst>
            </a:pPr>
            <a:r>
              <a:rPr lang="en-US" altLang="en-US" sz="1600" dirty="0">
                <a:sym typeface="Symbol" pitchFamily="2" charset="2"/>
              </a:rPr>
              <a:t>		c) </a:t>
            </a:r>
            <a:r>
              <a:rPr lang="en-US" altLang="en-US" sz="1600" b="1" dirty="0">
                <a:sym typeface="Symbol" pitchFamily="2" charset="2"/>
              </a:rPr>
              <a:t>public access</a:t>
            </a:r>
            <a:r>
              <a:rPr lang="en-US" altLang="en-US" sz="1600" dirty="0">
                <a:sym typeface="Symbol" pitchFamily="2" charset="2"/>
              </a:rPr>
              <a:t>	1	 	0 0 1</a:t>
            </a:r>
          </a:p>
          <a:p>
            <a:pPr>
              <a:tabLst>
                <a:tab pos="1833563" algn="l"/>
                <a:tab pos="4459288" algn="l"/>
                <a:tab pos="5195888" algn="l"/>
                <a:tab pos="5888038" algn="l"/>
              </a:tabLst>
            </a:pPr>
            <a:r>
              <a:rPr lang="en-US" altLang="en-US" dirty="0">
                <a:sym typeface="Symbol" pitchFamily="2" charset="2"/>
              </a:rPr>
              <a:t>Ask manager to create a group (unique name), say G, and add some users to the group.</a:t>
            </a:r>
          </a:p>
          <a:p>
            <a:pPr>
              <a:tabLst>
                <a:tab pos="1833563" algn="l"/>
                <a:tab pos="4459288" algn="l"/>
                <a:tab pos="5195888" algn="l"/>
                <a:tab pos="5888038" algn="l"/>
              </a:tabLst>
            </a:pPr>
            <a:r>
              <a:rPr lang="en-US" altLang="en-US" dirty="0">
                <a:sym typeface="Symbol" pitchFamily="2" charset="2"/>
              </a:rPr>
              <a:t>For a particular file (say </a:t>
            </a:r>
            <a:r>
              <a:rPr lang="en-US" altLang="en-US" i="1" dirty="0">
                <a:sym typeface="Symbol" pitchFamily="2" charset="2"/>
              </a:rPr>
              <a:t>game</a:t>
            </a:r>
            <a:r>
              <a:rPr lang="en-US" altLang="en-US" dirty="0">
                <a:sym typeface="Symbol" pitchFamily="2" charset="2"/>
              </a:rPr>
              <a:t>) or subdirectory, define an appropriate access.</a:t>
            </a:r>
          </a:p>
        </p:txBody>
      </p:sp>
      <p:sp>
        <p:nvSpPr>
          <p:cNvPr id="2" name="Footer Placeholder 1">
            <a:extLst>
              <a:ext uri="{FF2B5EF4-FFF2-40B4-BE49-F238E27FC236}">
                <a16:creationId xmlns:a16="http://schemas.microsoft.com/office/drawing/2014/main" id="{0D39317C-9DFA-7244-8A80-D5E54139BB19}"/>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BD4A195D-222A-B841-8ED8-DEF213E1CF1B}"/>
              </a:ext>
            </a:extLst>
          </p:cNvPr>
          <p:cNvSpPr>
            <a:spLocks noGrp="1"/>
          </p:cNvSpPr>
          <p:nvPr>
            <p:ph type="sldNum" sz="quarter" idx="12"/>
          </p:nvPr>
        </p:nvSpPr>
        <p:spPr/>
        <p:txBody>
          <a:bodyPr/>
          <a:lstStyle/>
          <a:p>
            <a:pPr>
              <a:defRPr/>
            </a:pPr>
            <a:fld id="{074349AF-4D3E-CD46-94A8-E084A5A8A8D9}" type="slidenum">
              <a:rPr lang="en-US"/>
              <a:pPr>
                <a:defRPr/>
              </a:pPr>
              <a:t>36</a:t>
            </a:fld>
            <a:endParaRPr lang="en-US"/>
          </a:p>
        </p:txBody>
      </p:sp>
      <p:sp>
        <p:nvSpPr>
          <p:cNvPr id="57347" name="Rectangle 13">
            <a:extLst>
              <a:ext uri="{FF2B5EF4-FFF2-40B4-BE49-F238E27FC236}">
                <a16:creationId xmlns:a16="http://schemas.microsoft.com/office/drawing/2014/main" id="{84AE53AA-742D-7245-8804-0BFF17D5BDA5}"/>
              </a:ext>
            </a:extLst>
          </p:cNvPr>
          <p:cNvSpPr>
            <a:spLocks noChangeArrowheads="1"/>
          </p:cNvSpPr>
          <p:nvPr/>
        </p:nvSpPr>
        <p:spPr bwMode="auto">
          <a:xfrm>
            <a:off x="798513" y="5643563"/>
            <a:ext cx="7029450"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1833563" algn="l"/>
                <a:tab pos="4459288" algn="l"/>
                <a:tab pos="5195888" algn="l"/>
                <a:tab pos="5888038" algn="l"/>
              </a:tabLst>
              <a:defRPr>
                <a:solidFill>
                  <a:schemeClr val="tx1"/>
                </a:solidFill>
                <a:latin typeface="Calibri" panose="020F0502020204030204" pitchFamily="34" charset="0"/>
              </a:defRPr>
            </a:lvl1pPr>
            <a:lvl2pPr marL="742950" indent="-285750">
              <a:tabLst>
                <a:tab pos="1833563" algn="l"/>
                <a:tab pos="4459288" algn="l"/>
                <a:tab pos="5195888" algn="l"/>
                <a:tab pos="5888038" algn="l"/>
              </a:tabLst>
              <a:defRPr>
                <a:solidFill>
                  <a:schemeClr val="tx1"/>
                </a:solidFill>
                <a:latin typeface="Calibri" panose="020F0502020204030204" pitchFamily="34" charset="0"/>
              </a:defRPr>
            </a:lvl2pPr>
            <a:lvl3pPr marL="1143000" indent="-228600">
              <a:tabLst>
                <a:tab pos="1833563" algn="l"/>
                <a:tab pos="4459288" algn="l"/>
                <a:tab pos="5195888" algn="l"/>
                <a:tab pos="5888038" algn="l"/>
              </a:tabLst>
              <a:defRPr>
                <a:solidFill>
                  <a:schemeClr val="tx1"/>
                </a:solidFill>
                <a:latin typeface="Calibri" panose="020F0502020204030204" pitchFamily="34" charset="0"/>
              </a:defRPr>
            </a:lvl3pPr>
            <a:lvl4pPr marL="1600200" indent="-228600">
              <a:tabLst>
                <a:tab pos="1833563" algn="l"/>
                <a:tab pos="4459288" algn="l"/>
                <a:tab pos="5195888" algn="l"/>
                <a:tab pos="5888038" algn="l"/>
              </a:tabLst>
              <a:defRPr>
                <a:solidFill>
                  <a:schemeClr val="tx1"/>
                </a:solidFill>
                <a:latin typeface="Calibri" panose="020F0502020204030204" pitchFamily="34" charset="0"/>
              </a:defRPr>
            </a:lvl4pPr>
            <a:lvl5pPr marL="2057400" indent="-228600">
              <a:tabLst>
                <a:tab pos="1833563" algn="l"/>
                <a:tab pos="4459288" algn="l"/>
                <a:tab pos="5195888" algn="l"/>
                <a:tab pos="5888038" algn="l"/>
              </a:tabLst>
              <a:defRPr>
                <a:solidFill>
                  <a:schemeClr val="tx1"/>
                </a:solidFill>
                <a:latin typeface="Calibri" panose="020F0502020204030204" pitchFamily="34" charset="0"/>
              </a:defRPr>
            </a:lvl5pPr>
            <a:lvl6pPr marL="2514600" indent="-228600" fontAlgn="base">
              <a:spcBef>
                <a:spcPct val="0"/>
              </a:spcBef>
              <a:spcAft>
                <a:spcPct val="0"/>
              </a:spcAft>
              <a:tabLst>
                <a:tab pos="1833563" algn="l"/>
                <a:tab pos="4459288" algn="l"/>
                <a:tab pos="5195888" algn="l"/>
                <a:tab pos="5888038" algn="l"/>
              </a:tabLst>
              <a:defRPr>
                <a:solidFill>
                  <a:schemeClr val="tx1"/>
                </a:solidFill>
                <a:latin typeface="Calibri" panose="020F0502020204030204" pitchFamily="34" charset="0"/>
              </a:defRPr>
            </a:lvl6pPr>
            <a:lvl7pPr marL="2971800" indent="-228600" fontAlgn="base">
              <a:spcBef>
                <a:spcPct val="0"/>
              </a:spcBef>
              <a:spcAft>
                <a:spcPct val="0"/>
              </a:spcAft>
              <a:tabLst>
                <a:tab pos="1833563" algn="l"/>
                <a:tab pos="4459288" algn="l"/>
                <a:tab pos="5195888" algn="l"/>
                <a:tab pos="5888038" algn="l"/>
              </a:tabLst>
              <a:defRPr>
                <a:solidFill>
                  <a:schemeClr val="tx1"/>
                </a:solidFill>
                <a:latin typeface="Calibri" panose="020F0502020204030204" pitchFamily="34" charset="0"/>
              </a:defRPr>
            </a:lvl7pPr>
            <a:lvl8pPr marL="3429000" indent="-228600" fontAlgn="base">
              <a:spcBef>
                <a:spcPct val="0"/>
              </a:spcBef>
              <a:spcAft>
                <a:spcPct val="0"/>
              </a:spcAft>
              <a:tabLst>
                <a:tab pos="1833563" algn="l"/>
                <a:tab pos="4459288" algn="l"/>
                <a:tab pos="5195888" algn="l"/>
                <a:tab pos="5888038" algn="l"/>
              </a:tabLst>
              <a:defRPr>
                <a:solidFill>
                  <a:schemeClr val="tx1"/>
                </a:solidFill>
                <a:latin typeface="Calibri" panose="020F0502020204030204" pitchFamily="34" charset="0"/>
              </a:defRPr>
            </a:lvl8pPr>
            <a:lvl9pPr marL="3886200" indent="-228600" fontAlgn="base">
              <a:spcBef>
                <a:spcPct val="0"/>
              </a:spcBef>
              <a:spcAft>
                <a:spcPct val="0"/>
              </a:spcAft>
              <a:tabLst>
                <a:tab pos="1833563" algn="l"/>
                <a:tab pos="4459288" algn="l"/>
                <a:tab pos="5195888" algn="l"/>
                <a:tab pos="5888038" algn="l"/>
              </a:tabLst>
              <a:defRPr>
                <a:solidFill>
                  <a:schemeClr val="tx1"/>
                </a:solidFill>
                <a:latin typeface="Calibri" panose="020F0502020204030204" pitchFamily="34" charset="0"/>
              </a:defRPr>
            </a:lvl9pPr>
          </a:lstStyle>
          <a:p>
            <a:pPr eaLnBrk="1" hangingPunct="1">
              <a:spcBef>
                <a:spcPct val="20000"/>
              </a:spcBef>
              <a:buClr>
                <a:schemeClr val="folHlink"/>
              </a:buClr>
              <a:buFont typeface="Monotype Sorts" pitchFamily="2" charset="2"/>
              <a:buNone/>
            </a:pPr>
            <a:r>
              <a:rPr kumimoji="1" lang="en-US" altLang="en-US">
                <a:latin typeface="Arial" panose="020B0604020202020204" pitchFamily="34" charset="0"/>
                <a:ea typeface="MS PGothic" panose="020B0600070205080204" pitchFamily="34" charset="-128"/>
                <a:sym typeface="Symbol" pitchFamily="2" charset="2"/>
              </a:rPr>
              <a:t>Attach a group to a file</a:t>
            </a:r>
            <a:br>
              <a:rPr kumimoji="1" lang="en-US" altLang="en-US">
                <a:latin typeface="Arial" panose="020B0604020202020204" pitchFamily="34" charset="0"/>
                <a:ea typeface="MS PGothic" panose="020B0600070205080204" pitchFamily="34" charset="-128"/>
                <a:sym typeface="Symbol" pitchFamily="2" charset="2"/>
              </a:rPr>
            </a:br>
            <a:r>
              <a:rPr kumimoji="1" lang="en-US" altLang="en-US">
                <a:latin typeface="Arial" panose="020B0604020202020204" pitchFamily="34" charset="0"/>
                <a:ea typeface="MS PGothic" panose="020B0600070205080204" pitchFamily="34" charset="-128"/>
                <a:sym typeface="Symbol" pitchFamily="2" charset="2"/>
              </a:rPr>
              <a:t>	         </a:t>
            </a:r>
            <a:r>
              <a:rPr kumimoji="1" lang="en-US" altLang="en-US" b="1">
                <a:latin typeface="Courier New" panose="02070309020205020404" pitchFamily="49" charset="0"/>
                <a:ea typeface="MS PGothic" panose="020B0600070205080204" pitchFamily="34" charset="-128"/>
                <a:cs typeface="Courier New" panose="02070309020205020404" pitchFamily="49" charset="0"/>
                <a:sym typeface="Symbol" pitchFamily="2" charset="2"/>
              </a:rPr>
              <a:t>chgrp     G    game</a:t>
            </a:r>
          </a:p>
        </p:txBody>
      </p:sp>
      <p:pic>
        <p:nvPicPr>
          <p:cNvPr id="57348" name="Picture 1">
            <a:extLst>
              <a:ext uri="{FF2B5EF4-FFF2-40B4-BE49-F238E27FC236}">
                <a16:creationId xmlns:a16="http://schemas.microsoft.com/office/drawing/2014/main" id="{D76A8B84-D901-9942-9E19-30D3506F8B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59175" y="4660900"/>
            <a:ext cx="25130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22B9BC9-2FBE-944B-B7DE-78B7F87A9CAD}"/>
              </a:ext>
            </a:extLst>
          </p:cNvPr>
          <p:cNvSpPr>
            <a:spLocks noGrp="1" noChangeArrowheads="1"/>
          </p:cNvSpPr>
          <p:nvPr>
            <p:ph type="title"/>
          </p:nvPr>
        </p:nvSpPr>
        <p:spPr/>
        <p:txBody>
          <a:bodyPr/>
          <a:lstStyle/>
          <a:p>
            <a:r>
              <a:rPr lang="en-US" altLang="en-US" sz="2800"/>
              <a:t>Windows 7 Access-Control List Management</a:t>
            </a:r>
          </a:p>
        </p:txBody>
      </p:sp>
      <p:sp>
        <p:nvSpPr>
          <p:cNvPr id="2" name="Footer Placeholder 1">
            <a:extLst>
              <a:ext uri="{FF2B5EF4-FFF2-40B4-BE49-F238E27FC236}">
                <a16:creationId xmlns:a16="http://schemas.microsoft.com/office/drawing/2014/main" id="{1068C85C-824F-7849-8FF1-F6FA3EB87FB5}"/>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E67730B-35D3-8640-9BAF-80CEE02D7348}"/>
              </a:ext>
            </a:extLst>
          </p:cNvPr>
          <p:cNvSpPr>
            <a:spLocks noGrp="1"/>
          </p:cNvSpPr>
          <p:nvPr>
            <p:ph type="sldNum" sz="quarter" idx="12"/>
          </p:nvPr>
        </p:nvSpPr>
        <p:spPr/>
        <p:txBody>
          <a:bodyPr/>
          <a:lstStyle/>
          <a:p>
            <a:pPr>
              <a:defRPr/>
            </a:pPr>
            <a:fld id="{4E2A4650-AD49-8B42-A3A5-E7E10D1145EE}" type="slidenum">
              <a:rPr lang="en-US"/>
              <a:pPr>
                <a:defRPr/>
              </a:pPr>
              <a:t>37</a:t>
            </a:fld>
            <a:endParaRPr lang="en-US"/>
          </a:p>
        </p:txBody>
      </p:sp>
      <p:pic>
        <p:nvPicPr>
          <p:cNvPr id="59394" name="Picture 2" descr="11_16.pdf">
            <a:extLst>
              <a:ext uri="{FF2B5EF4-FFF2-40B4-BE49-F238E27FC236}">
                <a16:creationId xmlns:a16="http://schemas.microsoft.com/office/drawing/2014/main" id="{3243C2C2-A992-684B-A915-AF15F0D989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05112" y="1341492"/>
            <a:ext cx="3533775" cy="486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a:extLst>
              <a:ext uri="{FF2B5EF4-FFF2-40B4-BE49-F238E27FC236}">
                <a16:creationId xmlns:a16="http://schemas.microsoft.com/office/drawing/2014/main" id="{EE6B7A35-D2A7-D646-AB26-FB0F0D7C3FE4}"/>
              </a:ext>
            </a:extLst>
          </p:cNvPr>
          <p:cNvSpPr>
            <a:spLocks noGrp="1" noChangeArrowheads="1"/>
          </p:cNvSpPr>
          <p:nvPr>
            <p:ph type="title"/>
          </p:nvPr>
        </p:nvSpPr>
        <p:spPr/>
        <p:txBody>
          <a:bodyPr/>
          <a:lstStyle/>
          <a:p>
            <a:r>
              <a:rPr lang="en-US" altLang="en-US"/>
              <a:t>A Sample UNIX Directory Listing</a:t>
            </a:r>
          </a:p>
        </p:txBody>
      </p:sp>
      <p:pic>
        <p:nvPicPr>
          <p:cNvPr id="61442" name="Picture 4">
            <a:extLst>
              <a:ext uri="{FF2B5EF4-FFF2-40B4-BE49-F238E27FC236}">
                <a16:creationId xmlns:a16="http://schemas.microsoft.com/office/drawing/2014/main" id="{1C90873E-E395-BE4D-B254-65F2CDD5DE5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71108" y="1825625"/>
            <a:ext cx="5801784" cy="4351338"/>
          </a:xfr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6307D7A9-3432-0A44-801B-8B458B4FDD44}"/>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7201863-838D-D143-906E-6419715A31F9}"/>
              </a:ext>
            </a:extLst>
          </p:cNvPr>
          <p:cNvSpPr>
            <a:spLocks noGrp="1"/>
          </p:cNvSpPr>
          <p:nvPr>
            <p:ph type="sldNum" sz="quarter" idx="12"/>
          </p:nvPr>
        </p:nvSpPr>
        <p:spPr/>
        <p:txBody>
          <a:bodyPr/>
          <a:lstStyle/>
          <a:p>
            <a:pPr>
              <a:defRPr/>
            </a:pPr>
            <a:fld id="{BB611E8D-29BC-9B4D-9E15-F82BC0E2FA20}" type="slidenum">
              <a:rPr lang="en-US"/>
              <a:pPr>
                <a:defRPr/>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7FE62CF8-5605-FB4B-BC19-BD8AD532A0A4}"/>
              </a:ext>
            </a:extLst>
          </p:cNvPr>
          <p:cNvSpPr>
            <a:spLocks noGrp="1" noChangeArrowheads="1"/>
          </p:cNvSpPr>
          <p:nvPr>
            <p:ph type="ctrTitle"/>
          </p:nvPr>
        </p:nvSpPr>
        <p:spPr>
          <a:xfrm>
            <a:off x="273269" y="1122363"/>
            <a:ext cx="8870731" cy="2387600"/>
          </a:xfrm>
        </p:spPr>
        <p:txBody>
          <a:bodyPr/>
          <a:lstStyle/>
          <a:p>
            <a:pPr algn="l"/>
            <a:r>
              <a:rPr lang="en-US" altLang="en-US" sz="4000" dirty="0"/>
              <a:t>Chapter 12: File System Implementation</a:t>
            </a:r>
          </a:p>
        </p:txBody>
      </p:sp>
      <p:sp>
        <p:nvSpPr>
          <p:cNvPr id="3" name="Subtitle 2">
            <a:extLst>
              <a:ext uri="{FF2B5EF4-FFF2-40B4-BE49-F238E27FC236}">
                <a16:creationId xmlns:a16="http://schemas.microsoft.com/office/drawing/2014/main" id="{822379AA-147B-8948-BAA2-079714E898E5}"/>
              </a:ext>
            </a:extLst>
          </p:cNvPr>
          <p:cNvSpPr>
            <a:spLocks noGrp="1"/>
          </p:cNvSpPr>
          <p:nvPr>
            <p:ph type="subTitle" idx="1"/>
          </p:nvPr>
        </p:nvSpPr>
        <p:spPr/>
        <p:txBody>
          <a:bodyPr/>
          <a:lstStyle/>
          <a:p>
            <a:pPr algn="l"/>
            <a:r>
              <a:rPr lang="en-US" dirty="0"/>
              <a:t>12.1 File System Structure</a:t>
            </a:r>
          </a:p>
          <a:p>
            <a:pPr algn="l"/>
            <a:r>
              <a:rPr lang="en-US" dirty="0"/>
              <a:t>12.2 File System Implementation</a:t>
            </a:r>
          </a:p>
          <a:p>
            <a:pPr algn="l"/>
            <a:r>
              <a:rPr lang="en-US" dirty="0"/>
              <a:t>12.8 Network File System (NFS)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73469F4F-EB03-B549-ADE4-47082A96582F}"/>
              </a:ext>
            </a:extLst>
          </p:cNvPr>
          <p:cNvSpPr>
            <a:spLocks noGrp="1" noChangeArrowheads="1"/>
          </p:cNvSpPr>
          <p:nvPr>
            <p:ph type="title"/>
          </p:nvPr>
        </p:nvSpPr>
        <p:spPr/>
        <p:txBody>
          <a:bodyPr/>
          <a:lstStyle/>
          <a:p>
            <a:r>
              <a:rPr lang="en-US" altLang="en-US"/>
              <a:t>Topics to be covered </a:t>
            </a:r>
          </a:p>
        </p:txBody>
      </p:sp>
      <p:sp>
        <p:nvSpPr>
          <p:cNvPr id="160770" name="Content Placeholder 2">
            <a:extLst>
              <a:ext uri="{FF2B5EF4-FFF2-40B4-BE49-F238E27FC236}">
                <a16:creationId xmlns:a16="http://schemas.microsoft.com/office/drawing/2014/main" id="{A2552817-9B61-FE4A-AE7A-E3EC84119E6E}"/>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File System Interface</a:t>
            </a:r>
          </a:p>
          <a:p>
            <a:endParaRPr lang="en-US" altLang="en-US"/>
          </a:p>
          <a:p>
            <a:r>
              <a:rPr lang="en-US" altLang="en-US"/>
              <a:t>File System Implementation</a:t>
            </a:r>
          </a:p>
          <a:p>
            <a:endParaRPr lang="en-US" altLang="en-US"/>
          </a:p>
          <a:p>
            <a:r>
              <a:rPr lang="en-US" altLang="en-US"/>
              <a:t>Distributed File System</a:t>
            </a:r>
          </a:p>
        </p:txBody>
      </p:sp>
      <p:sp>
        <p:nvSpPr>
          <p:cNvPr id="4" name="Footer Placeholder 3">
            <a:extLst>
              <a:ext uri="{FF2B5EF4-FFF2-40B4-BE49-F238E27FC236}">
                <a16:creationId xmlns:a16="http://schemas.microsoft.com/office/drawing/2014/main" id="{E794F8F0-EEC6-BB4D-8B34-63D5DB6831B4}"/>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7D600F03-5A32-B44F-ABE4-F283057FC91C}"/>
              </a:ext>
            </a:extLst>
          </p:cNvPr>
          <p:cNvSpPr>
            <a:spLocks noGrp="1"/>
          </p:cNvSpPr>
          <p:nvPr>
            <p:ph type="sldNum" sz="quarter" idx="12"/>
          </p:nvPr>
        </p:nvSpPr>
        <p:spPr/>
        <p:txBody>
          <a:bodyPr/>
          <a:lstStyle/>
          <a:p>
            <a:pPr>
              <a:defRPr/>
            </a:pPr>
            <a:fld id="{9DBF7CC0-1585-5D46-B45E-720C6DCDD70E}" type="slidenum">
              <a:rPr lang="en-US"/>
              <a:pPr>
                <a:defRPr/>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209E020C-09A1-1140-8A1E-A6DD959D4170}"/>
              </a:ext>
            </a:extLst>
          </p:cNvPr>
          <p:cNvSpPr>
            <a:spLocks noGrp="1" noChangeArrowheads="1"/>
          </p:cNvSpPr>
          <p:nvPr>
            <p:ph type="title"/>
          </p:nvPr>
        </p:nvSpPr>
        <p:spPr/>
        <p:txBody>
          <a:bodyPr/>
          <a:lstStyle/>
          <a:p>
            <a:r>
              <a:rPr lang="en-US" altLang="en-US"/>
              <a:t>Objectives</a:t>
            </a:r>
          </a:p>
        </p:txBody>
      </p:sp>
      <p:sp>
        <p:nvSpPr>
          <p:cNvPr id="67586" name="Rectangle 3">
            <a:extLst>
              <a:ext uri="{FF2B5EF4-FFF2-40B4-BE49-F238E27FC236}">
                <a16:creationId xmlns:a16="http://schemas.microsoft.com/office/drawing/2014/main" id="{1050EFEB-CE1D-CD4C-84D9-87134C81A32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To describe the details of implementing local file systems and directory structures</a:t>
            </a:r>
          </a:p>
          <a:p>
            <a:r>
              <a:rPr lang="en-US" altLang="en-US" dirty="0"/>
              <a:t>To describe the implementation of remote file systems</a:t>
            </a:r>
          </a:p>
          <a:p>
            <a:pPr marL="0" indent="0">
              <a:buNone/>
            </a:pPr>
            <a:endParaRPr lang="en-US" altLang="en-US" dirty="0"/>
          </a:p>
        </p:txBody>
      </p:sp>
      <p:sp>
        <p:nvSpPr>
          <p:cNvPr id="2" name="Footer Placeholder 1">
            <a:extLst>
              <a:ext uri="{FF2B5EF4-FFF2-40B4-BE49-F238E27FC236}">
                <a16:creationId xmlns:a16="http://schemas.microsoft.com/office/drawing/2014/main" id="{67294AA6-7897-0146-BB85-DF181186B9AE}"/>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54B576BC-6603-7E42-97E2-404D74846537}"/>
              </a:ext>
            </a:extLst>
          </p:cNvPr>
          <p:cNvSpPr>
            <a:spLocks noGrp="1"/>
          </p:cNvSpPr>
          <p:nvPr>
            <p:ph type="sldNum" sz="quarter" idx="12"/>
          </p:nvPr>
        </p:nvSpPr>
        <p:spPr/>
        <p:txBody>
          <a:bodyPr/>
          <a:lstStyle/>
          <a:p>
            <a:pPr>
              <a:defRPr/>
            </a:pPr>
            <a:fld id="{2D3F2741-7E11-1348-97AB-5D9F1B0CEBD1}" type="slidenum">
              <a:rPr lang="en-US"/>
              <a:pPr>
                <a:defRPr/>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0202FFFA-8021-5B40-A862-8C0C337B7AF2}"/>
              </a:ext>
            </a:extLst>
          </p:cNvPr>
          <p:cNvSpPr>
            <a:spLocks noGrp="1" noChangeArrowheads="1"/>
          </p:cNvSpPr>
          <p:nvPr>
            <p:ph type="title"/>
          </p:nvPr>
        </p:nvSpPr>
        <p:spPr/>
        <p:txBody>
          <a:bodyPr/>
          <a:lstStyle/>
          <a:p>
            <a:r>
              <a:rPr lang="en-US" altLang="en-US" dirty="0"/>
              <a:t>File-System Structure</a:t>
            </a:r>
          </a:p>
        </p:txBody>
      </p:sp>
      <p:sp>
        <p:nvSpPr>
          <p:cNvPr id="6147" name="Rectangle 3">
            <a:extLst>
              <a:ext uri="{FF2B5EF4-FFF2-40B4-BE49-F238E27FC236}">
                <a16:creationId xmlns:a16="http://schemas.microsoft.com/office/drawing/2014/main" id="{631DDA64-105E-684D-9665-B7C01FB6F793}"/>
              </a:ext>
            </a:extLst>
          </p:cNvPr>
          <p:cNvSpPr>
            <a:spLocks noGrp="1" noChangeArrowheads="1"/>
          </p:cNvSpPr>
          <p:nvPr>
            <p:ph idx="1"/>
          </p:nvPr>
        </p:nvSpPr>
        <p:spPr/>
        <p:txBody>
          <a:bodyPr/>
          <a:lstStyle/>
          <a:p>
            <a:pPr fontAlgn="auto">
              <a:spcAft>
                <a:spcPts val="0"/>
              </a:spcAft>
              <a:defRPr/>
            </a:pPr>
            <a:r>
              <a:rPr lang="en-US" altLang="en-US" dirty="0"/>
              <a:t>File structure</a:t>
            </a:r>
          </a:p>
          <a:p>
            <a:pPr lvl="1" fontAlgn="auto">
              <a:spcAft>
                <a:spcPts val="0"/>
              </a:spcAft>
              <a:defRPr/>
            </a:pPr>
            <a:r>
              <a:rPr lang="en-US" altLang="en-US" dirty="0"/>
              <a:t>Logical storage unit</a:t>
            </a:r>
          </a:p>
          <a:p>
            <a:pPr lvl="1" fontAlgn="auto">
              <a:spcAft>
                <a:spcPts val="0"/>
              </a:spcAft>
              <a:defRPr/>
            </a:pPr>
            <a:r>
              <a:rPr lang="en-US" altLang="en-US" dirty="0"/>
              <a:t>Collection of related information</a:t>
            </a:r>
            <a:endParaRPr lang="en-US" altLang="en-US" sz="800" dirty="0"/>
          </a:p>
          <a:p>
            <a:pPr fontAlgn="auto">
              <a:spcAft>
                <a:spcPts val="0"/>
              </a:spcAft>
              <a:defRPr/>
            </a:pPr>
            <a:r>
              <a:rPr lang="en-US" altLang="en-US" b="1" dirty="0">
                <a:solidFill>
                  <a:srgbClr val="3366FF"/>
                </a:solidFill>
                <a:highlight>
                  <a:srgbClr val="FFFF00"/>
                </a:highlight>
              </a:rPr>
              <a:t>File system</a:t>
            </a:r>
            <a:r>
              <a:rPr lang="en-US" altLang="en-US" dirty="0">
                <a:solidFill>
                  <a:srgbClr val="3366FF"/>
                </a:solidFill>
                <a:highlight>
                  <a:srgbClr val="FFFF00"/>
                </a:highlight>
              </a:rPr>
              <a:t> </a:t>
            </a:r>
            <a:r>
              <a:rPr lang="en-US" altLang="en-US" dirty="0">
                <a:highlight>
                  <a:srgbClr val="FFFF00"/>
                </a:highlight>
              </a:rPr>
              <a:t>resides on secondary storage (disks)</a:t>
            </a:r>
          </a:p>
          <a:p>
            <a:pPr lvl="1" fontAlgn="auto">
              <a:spcAft>
                <a:spcPts val="0"/>
              </a:spcAft>
              <a:defRPr/>
            </a:pPr>
            <a:r>
              <a:rPr lang="en-US" altLang="en-US" dirty="0"/>
              <a:t>Provides user interface to storage, </a:t>
            </a:r>
            <a:r>
              <a:rPr lang="en-US" altLang="en-US" dirty="0">
                <a:highlight>
                  <a:srgbClr val="FFFF00"/>
                </a:highlight>
              </a:rPr>
              <a:t>mapping logical to physical</a:t>
            </a:r>
          </a:p>
          <a:p>
            <a:pPr lvl="1" fontAlgn="auto">
              <a:spcAft>
                <a:spcPts val="0"/>
              </a:spcAft>
              <a:defRPr/>
            </a:pPr>
            <a:r>
              <a:rPr lang="en-US" altLang="en-US" dirty="0"/>
              <a:t>Provides efficient and convenient access to disk by allowing data to be stored, located retrieved easily</a:t>
            </a:r>
          </a:p>
          <a:p>
            <a:pPr fontAlgn="auto">
              <a:spcAft>
                <a:spcPts val="0"/>
              </a:spcAft>
              <a:defRPr/>
            </a:pPr>
            <a:r>
              <a:rPr lang="en-US" altLang="en-US" dirty="0"/>
              <a:t>Disk provides in-place rewrite and random access</a:t>
            </a:r>
          </a:p>
          <a:p>
            <a:pPr lvl="1" fontAlgn="auto">
              <a:spcAft>
                <a:spcPts val="0"/>
              </a:spcAft>
              <a:defRPr/>
            </a:pPr>
            <a:r>
              <a:rPr lang="en-US" altLang="en-US" dirty="0">
                <a:highlight>
                  <a:srgbClr val="FFFF00"/>
                </a:highlight>
              </a:rPr>
              <a:t>I/O transfers performed in </a:t>
            </a:r>
            <a:r>
              <a:rPr lang="en-US" altLang="en-US" b="1" dirty="0">
                <a:solidFill>
                  <a:srgbClr val="3366FF"/>
                </a:solidFill>
                <a:highlight>
                  <a:srgbClr val="FFFF00"/>
                </a:highlight>
              </a:rPr>
              <a:t>blocks</a:t>
            </a:r>
            <a:r>
              <a:rPr lang="en-US" altLang="en-US" dirty="0">
                <a:highlight>
                  <a:srgbClr val="FFFF00"/>
                </a:highlight>
              </a:rPr>
              <a:t> of </a:t>
            </a:r>
            <a:r>
              <a:rPr lang="en-US" altLang="en-US" b="1" dirty="0">
                <a:solidFill>
                  <a:srgbClr val="3366FF"/>
                </a:solidFill>
                <a:highlight>
                  <a:srgbClr val="FFFF00"/>
                </a:highlight>
              </a:rPr>
              <a:t>sectors</a:t>
            </a:r>
            <a:r>
              <a:rPr lang="en-US" altLang="en-US" dirty="0">
                <a:highlight>
                  <a:srgbClr val="FFFF00"/>
                </a:highlight>
              </a:rPr>
              <a:t> </a:t>
            </a:r>
            <a:r>
              <a:rPr lang="en-US" altLang="en-US" dirty="0"/>
              <a:t>(usually 512 bytes)</a:t>
            </a:r>
            <a:endParaRPr lang="en-US" altLang="en-US" sz="800" dirty="0"/>
          </a:p>
          <a:p>
            <a:pPr fontAlgn="auto">
              <a:spcAft>
                <a:spcPts val="0"/>
              </a:spcAft>
              <a:defRPr/>
            </a:pPr>
            <a:r>
              <a:rPr lang="en-US" altLang="en-US" b="1" dirty="0">
                <a:solidFill>
                  <a:srgbClr val="3366FF"/>
                </a:solidFill>
              </a:rPr>
              <a:t>File control block</a:t>
            </a:r>
            <a:r>
              <a:rPr lang="en-US" altLang="en-US" dirty="0">
                <a:solidFill>
                  <a:srgbClr val="3366FF"/>
                </a:solidFill>
              </a:rPr>
              <a:t> </a:t>
            </a:r>
            <a:r>
              <a:rPr lang="en-US" altLang="en-US" dirty="0"/>
              <a:t>– storage structure consisting of information about a file</a:t>
            </a:r>
            <a:endParaRPr lang="en-US" altLang="en-US" sz="800" dirty="0"/>
          </a:p>
          <a:p>
            <a:pPr fontAlgn="auto">
              <a:spcAft>
                <a:spcPts val="0"/>
              </a:spcAft>
              <a:defRPr/>
            </a:pPr>
            <a:r>
              <a:rPr lang="en-US" altLang="en-US" b="1" dirty="0">
                <a:solidFill>
                  <a:srgbClr val="3366FF"/>
                </a:solidFill>
              </a:rPr>
              <a:t>Device driver</a:t>
            </a:r>
            <a:r>
              <a:rPr lang="en-US" altLang="en-US" dirty="0">
                <a:solidFill>
                  <a:srgbClr val="3366FF"/>
                </a:solidFill>
              </a:rPr>
              <a:t> </a:t>
            </a:r>
            <a:r>
              <a:rPr lang="en-US" altLang="en-US" dirty="0"/>
              <a:t>controls the physical device </a:t>
            </a:r>
          </a:p>
          <a:p>
            <a:pPr fontAlgn="auto">
              <a:spcAft>
                <a:spcPts val="0"/>
              </a:spcAft>
              <a:defRPr/>
            </a:pPr>
            <a:r>
              <a:rPr lang="en-US" altLang="en-US" dirty="0"/>
              <a:t>File system organized into layers</a:t>
            </a:r>
          </a:p>
          <a:p>
            <a:pPr fontAlgn="auto">
              <a:spcAft>
                <a:spcPts val="0"/>
              </a:spcAft>
              <a:defRPr/>
            </a:pPr>
            <a:endParaRPr lang="en-US" altLang="en-US" dirty="0"/>
          </a:p>
        </p:txBody>
      </p:sp>
      <p:sp>
        <p:nvSpPr>
          <p:cNvPr id="2" name="Footer Placeholder 1">
            <a:extLst>
              <a:ext uri="{FF2B5EF4-FFF2-40B4-BE49-F238E27FC236}">
                <a16:creationId xmlns:a16="http://schemas.microsoft.com/office/drawing/2014/main" id="{FC8C218F-FA1E-4547-B7EA-B41FB2547EA2}"/>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C6238B08-B5B5-9E4C-8940-DFAE03DFFEAB}"/>
              </a:ext>
            </a:extLst>
          </p:cNvPr>
          <p:cNvSpPr>
            <a:spLocks noGrp="1"/>
          </p:cNvSpPr>
          <p:nvPr>
            <p:ph type="sldNum" sz="quarter" idx="12"/>
          </p:nvPr>
        </p:nvSpPr>
        <p:spPr/>
        <p:txBody>
          <a:bodyPr/>
          <a:lstStyle/>
          <a:p>
            <a:pPr>
              <a:defRPr/>
            </a:pPr>
            <a:fld id="{097756E6-9F37-854B-8D0A-8E37185D2A26}" type="slidenum">
              <a:rPr lang="en-US"/>
              <a:pPr>
                <a:defRPr/>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283F4BBE-C8E5-A64B-AF0B-B19FEDED4955}"/>
              </a:ext>
            </a:extLst>
          </p:cNvPr>
          <p:cNvSpPr>
            <a:spLocks noGrp="1" noChangeArrowheads="1"/>
          </p:cNvSpPr>
          <p:nvPr>
            <p:ph type="title"/>
          </p:nvPr>
        </p:nvSpPr>
        <p:spPr/>
        <p:txBody>
          <a:bodyPr/>
          <a:lstStyle/>
          <a:p>
            <a:r>
              <a:rPr lang="en-US" altLang="en-US"/>
              <a:t>Layered File System</a:t>
            </a:r>
          </a:p>
        </p:txBody>
      </p:sp>
      <p:sp>
        <p:nvSpPr>
          <p:cNvPr id="2" name="Footer Placeholder 1">
            <a:extLst>
              <a:ext uri="{FF2B5EF4-FFF2-40B4-BE49-F238E27FC236}">
                <a16:creationId xmlns:a16="http://schemas.microsoft.com/office/drawing/2014/main" id="{4A8932CC-DA64-454C-9564-BB75F4429961}"/>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0A4B72F-B4F1-F84C-BAC8-3D4117B9DA21}"/>
              </a:ext>
            </a:extLst>
          </p:cNvPr>
          <p:cNvSpPr>
            <a:spLocks noGrp="1"/>
          </p:cNvSpPr>
          <p:nvPr>
            <p:ph type="sldNum" sz="quarter" idx="12"/>
          </p:nvPr>
        </p:nvSpPr>
        <p:spPr/>
        <p:txBody>
          <a:bodyPr/>
          <a:lstStyle/>
          <a:p>
            <a:pPr>
              <a:defRPr/>
            </a:pPr>
            <a:fld id="{5908A1EF-19B2-2449-BB14-3678D3E5AFE3}" type="slidenum">
              <a:rPr lang="en-US"/>
              <a:pPr>
                <a:defRPr/>
              </a:pPr>
              <a:t>42</a:t>
            </a:fld>
            <a:endParaRPr lang="en-US"/>
          </a:p>
        </p:txBody>
      </p:sp>
      <p:pic>
        <p:nvPicPr>
          <p:cNvPr id="71682" name="Picture 5">
            <a:extLst>
              <a:ext uri="{FF2B5EF4-FFF2-40B4-BE49-F238E27FC236}">
                <a16:creationId xmlns:a16="http://schemas.microsoft.com/office/drawing/2014/main" id="{1DEBCEA3-AAA4-174D-98DC-98F58867D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2788" y="1690688"/>
            <a:ext cx="2476500"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a:extLst>
              <a:ext uri="{FF2B5EF4-FFF2-40B4-BE49-F238E27FC236}">
                <a16:creationId xmlns:a16="http://schemas.microsoft.com/office/drawing/2014/main" id="{D2147204-9877-FE40-BA21-DBD05FA62561}"/>
              </a:ext>
            </a:extLst>
          </p:cNvPr>
          <p:cNvSpPr>
            <a:spLocks noGrp="1" noChangeArrowheads="1"/>
          </p:cNvSpPr>
          <p:nvPr>
            <p:ph type="title"/>
          </p:nvPr>
        </p:nvSpPr>
        <p:spPr/>
        <p:txBody>
          <a:bodyPr/>
          <a:lstStyle/>
          <a:p>
            <a:r>
              <a:rPr lang="en-US" altLang="en-US"/>
              <a:t>File System Layers</a:t>
            </a:r>
          </a:p>
        </p:txBody>
      </p:sp>
      <p:sp>
        <p:nvSpPr>
          <p:cNvPr id="8195" name="Content Placeholder 2">
            <a:extLst>
              <a:ext uri="{FF2B5EF4-FFF2-40B4-BE49-F238E27FC236}">
                <a16:creationId xmlns:a16="http://schemas.microsoft.com/office/drawing/2014/main" id="{DD5C2E83-E7F3-AC47-98FC-966B8F6008A9}"/>
              </a:ext>
            </a:extLst>
          </p:cNvPr>
          <p:cNvSpPr>
            <a:spLocks noGrp="1"/>
          </p:cNvSpPr>
          <p:nvPr>
            <p:ph idx="1"/>
          </p:nvPr>
        </p:nvSpPr>
        <p:spPr/>
        <p:txBody>
          <a:bodyPr/>
          <a:lstStyle/>
          <a:p>
            <a:pPr fontAlgn="auto">
              <a:spcAft>
                <a:spcPts val="0"/>
              </a:spcAft>
              <a:defRPr/>
            </a:pPr>
            <a:r>
              <a:rPr lang="en-US" altLang="en-US" b="1" dirty="0">
                <a:solidFill>
                  <a:srgbClr val="3366FF"/>
                </a:solidFill>
              </a:rPr>
              <a:t>Device drivers </a:t>
            </a:r>
            <a:r>
              <a:rPr lang="en-US" altLang="en-US" dirty="0"/>
              <a:t>manage I/O devices at the I/O control layer</a:t>
            </a:r>
          </a:p>
          <a:p>
            <a:pPr marL="342900" lvl="1" indent="0" fontAlgn="auto">
              <a:spcAft>
                <a:spcPts val="0"/>
              </a:spcAft>
              <a:buNone/>
              <a:defRPr/>
            </a:pPr>
            <a:r>
              <a:rPr lang="en-US" altLang="en-US" dirty="0"/>
              <a:t>Given commands like </a:t>
            </a:r>
            <a:r>
              <a:rPr lang="ja-JP" altLang="en-US" dirty="0"/>
              <a:t>“</a:t>
            </a:r>
            <a:r>
              <a:rPr lang="en-US" altLang="ja-JP" dirty="0"/>
              <a:t>read drive1, cylinder 72, track 2, sector 10, into memory location 1060</a:t>
            </a:r>
            <a:r>
              <a:rPr lang="ja-JP" altLang="en-US" dirty="0"/>
              <a:t>”</a:t>
            </a:r>
            <a:r>
              <a:rPr lang="en-US" altLang="ja-JP" dirty="0"/>
              <a:t> outputs low-level hardware specific commands to hardware controller</a:t>
            </a:r>
            <a:endParaRPr lang="en-US" altLang="ja-JP" b="1" dirty="0">
              <a:solidFill>
                <a:srgbClr val="3366FF"/>
              </a:solidFill>
            </a:endParaRPr>
          </a:p>
          <a:p>
            <a:pPr fontAlgn="auto">
              <a:spcAft>
                <a:spcPts val="0"/>
              </a:spcAft>
              <a:defRPr/>
            </a:pPr>
            <a:r>
              <a:rPr lang="en-US" altLang="en-US" b="1" dirty="0">
                <a:solidFill>
                  <a:srgbClr val="3366FF"/>
                </a:solidFill>
              </a:rPr>
              <a:t>Basic file system </a:t>
            </a:r>
            <a:r>
              <a:rPr lang="en-US" altLang="en-US" dirty="0"/>
              <a:t>given command like </a:t>
            </a:r>
            <a:r>
              <a:rPr lang="ja-JP" altLang="en-US" dirty="0"/>
              <a:t>“</a:t>
            </a:r>
            <a:r>
              <a:rPr lang="en-US" altLang="ja-JP" dirty="0"/>
              <a:t>retrieve block 123</a:t>
            </a:r>
            <a:r>
              <a:rPr lang="ja-JP" altLang="en-US" dirty="0"/>
              <a:t>”</a:t>
            </a:r>
            <a:r>
              <a:rPr lang="en-US" altLang="ja-JP" dirty="0"/>
              <a:t> translates to device driver</a:t>
            </a:r>
          </a:p>
          <a:p>
            <a:pPr lvl="1" fontAlgn="auto">
              <a:spcAft>
                <a:spcPts val="0"/>
              </a:spcAft>
              <a:defRPr/>
            </a:pPr>
            <a:r>
              <a:rPr lang="en-US" altLang="en-US" dirty="0"/>
              <a:t>Also manages memory buffers and caches (allocation, freeing, replacement) Buffers hold data in transit</a:t>
            </a:r>
          </a:p>
          <a:p>
            <a:pPr lvl="1" fontAlgn="auto">
              <a:spcAft>
                <a:spcPts val="0"/>
              </a:spcAft>
              <a:defRPr/>
            </a:pPr>
            <a:r>
              <a:rPr lang="en-US" altLang="en-US" dirty="0"/>
              <a:t>Caches hold frequently used data</a:t>
            </a:r>
            <a:endParaRPr lang="en-US" altLang="ja-JP" b="1" dirty="0">
              <a:solidFill>
                <a:srgbClr val="3366FF"/>
              </a:solidFill>
            </a:endParaRPr>
          </a:p>
          <a:p>
            <a:pPr fontAlgn="auto">
              <a:spcAft>
                <a:spcPts val="0"/>
              </a:spcAft>
              <a:defRPr/>
            </a:pPr>
            <a:r>
              <a:rPr lang="en-US" altLang="en-US" b="1" dirty="0">
                <a:solidFill>
                  <a:srgbClr val="3366FF"/>
                </a:solidFill>
              </a:rPr>
              <a:t>File organization module </a:t>
            </a:r>
            <a:r>
              <a:rPr lang="en-US" altLang="en-US" dirty="0"/>
              <a:t>understands files, logical address, and physical blocks</a:t>
            </a:r>
          </a:p>
          <a:p>
            <a:pPr lvl="1" fontAlgn="auto">
              <a:spcAft>
                <a:spcPts val="0"/>
              </a:spcAft>
              <a:defRPr/>
            </a:pPr>
            <a:r>
              <a:rPr lang="en-US" altLang="en-US" dirty="0"/>
              <a:t>Translates logical block # to physical block #</a:t>
            </a:r>
          </a:p>
          <a:p>
            <a:pPr lvl="1" fontAlgn="auto">
              <a:spcAft>
                <a:spcPts val="0"/>
              </a:spcAft>
              <a:defRPr/>
            </a:pPr>
            <a:r>
              <a:rPr lang="en-US" altLang="en-US" dirty="0"/>
              <a:t>Manages free space, disk allocation</a:t>
            </a:r>
          </a:p>
          <a:p>
            <a:pPr marL="1027113" lvl="3" indent="-341313" fontAlgn="auto">
              <a:spcAft>
                <a:spcPts val="0"/>
              </a:spcAft>
              <a:buClr>
                <a:srgbClr val="993300"/>
              </a:buClr>
              <a:buSzPct val="90000"/>
              <a:buFont typeface="Monotype Sorts" pitchFamily="-84" charset="2"/>
              <a:buChar char="n"/>
              <a:defRPr/>
            </a:pPr>
            <a:endParaRPr lang="en-US" altLang="en-US" sz="1350" dirty="0"/>
          </a:p>
          <a:p>
            <a:pPr lvl="1" fontAlgn="auto">
              <a:spcAft>
                <a:spcPts val="0"/>
              </a:spcAft>
              <a:buClr>
                <a:srgbClr val="993300"/>
              </a:buClr>
              <a:buSzPct val="90000"/>
              <a:buFont typeface="Monotype Sorts" pitchFamily="-84" charset="2"/>
              <a:buChar char="n"/>
              <a:defRPr/>
            </a:pPr>
            <a:endParaRPr lang="en-US" altLang="en-US" dirty="0"/>
          </a:p>
          <a:p>
            <a:pPr marL="1027113" lvl="3" indent="-341313" fontAlgn="auto">
              <a:spcAft>
                <a:spcPts val="0"/>
              </a:spcAft>
              <a:buClr>
                <a:srgbClr val="993300"/>
              </a:buClr>
              <a:buSzPct val="90000"/>
              <a:buFont typeface="Monotype Sorts" pitchFamily="-84" charset="2"/>
              <a:buChar char="n"/>
              <a:defRPr/>
            </a:pPr>
            <a:endParaRPr lang="en-US" altLang="en-US" sz="1350" dirty="0"/>
          </a:p>
          <a:p>
            <a:pPr fontAlgn="auto">
              <a:spcAft>
                <a:spcPts val="0"/>
              </a:spcAft>
              <a:buFont typeface="Monotype Sorts" pitchFamily="-84" charset="2"/>
              <a:buChar char="n"/>
              <a:defRPr/>
            </a:pPr>
            <a:endParaRPr lang="en-US" altLang="en-US" dirty="0"/>
          </a:p>
        </p:txBody>
      </p:sp>
      <p:sp>
        <p:nvSpPr>
          <p:cNvPr id="2" name="Footer Placeholder 1">
            <a:extLst>
              <a:ext uri="{FF2B5EF4-FFF2-40B4-BE49-F238E27FC236}">
                <a16:creationId xmlns:a16="http://schemas.microsoft.com/office/drawing/2014/main" id="{14FD388C-B923-304F-95F5-2D6DC5125C97}"/>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F8B1B89-DB26-414E-A23F-14E03F7B6CE0}"/>
              </a:ext>
            </a:extLst>
          </p:cNvPr>
          <p:cNvSpPr>
            <a:spLocks noGrp="1"/>
          </p:cNvSpPr>
          <p:nvPr>
            <p:ph type="sldNum" sz="quarter" idx="12"/>
          </p:nvPr>
        </p:nvSpPr>
        <p:spPr/>
        <p:txBody>
          <a:bodyPr/>
          <a:lstStyle/>
          <a:p>
            <a:pPr>
              <a:defRPr/>
            </a:pPr>
            <a:fld id="{ACF94C6C-0F5E-6643-B3A1-2EF312179D79}" type="slidenum">
              <a:rPr lang="en-US"/>
              <a:pPr>
                <a:defRPr/>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a:extLst>
              <a:ext uri="{FF2B5EF4-FFF2-40B4-BE49-F238E27FC236}">
                <a16:creationId xmlns:a16="http://schemas.microsoft.com/office/drawing/2014/main" id="{4619DC17-27C7-C44E-9CBD-DBCA4EFDFEE3}"/>
              </a:ext>
            </a:extLst>
          </p:cNvPr>
          <p:cNvSpPr>
            <a:spLocks noGrp="1" noChangeArrowheads="1"/>
          </p:cNvSpPr>
          <p:nvPr>
            <p:ph type="title"/>
          </p:nvPr>
        </p:nvSpPr>
        <p:spPr/>
        <p:txBody>
          <a:bodyPr/>
          <a:lstStyle/>
          <a:p>
            <a:r>
              <a:rPr lang="en-US" altLang="en-US" dirty="0"/>
              <a:t>File System Layers (cont.)</a:t>
            </a:r>
          </a:p>
        </p:txBody>
      </p:sp>
      <p:sp>
        <p:nvSpPr>
          <p:cNvPr id="9219" name="Content Placeholder 2">
            <a:extLst>
              <a:ext uri="{FF2B5EF4-FFF2-40B4-BE49-F238E27FC236}">
                <a16:creationId xmlns:a16="http://schemas.microsoft.com/office/drawing/2014/main" id="{4ED6291C-6556-4D44-AFD4-A4EA8CF50943}"/>
              </a:ext>
            </a:extLst>
          </p:cNvPr>
          <p:cNvSpPr>
            <a:spLocks noGrp="1"/>
          </p:cNvSpPr>
          <p:nvPr>
            <p:ph idx="1"/>
          </p:nvPr>
        </p:nvSpPr>
        <p:spPr/>
        <p:txBody>
          <a:bodyPr/>
          <a:lstStyle/>
          <a:p>
            <a:pPr fontAlgn="auto">
              <a:spcAft>
                <a:spcPts val="0"/>
              </a:spcAft>
              <a:defRPr/>
            </a:pPr>
            <a:r>
              <a:rPr lang="en-US" altLang="en-US" b="1" dirty="0">
                <a:solidFill>
                  <a:srgbClr val="3366FF"/>
                </a:solidFill>
              </a:rPr>
              <a:t>Logical file system </a:t>
            </a:r>
            <a:r>
              <a:rPr lang="en-US" altLang="en-US" dirty="0"/>
              <a:t>manages metadata information</a:t>
            </a:r>
          </a:p>
          <a:p>
            <a:pPr lvl="1" fontAlgn="auto">
              <a:spcAft>
                <a:spcPts val="0"/>
              </a:spcAft>
              <a:defRPr/>
            </a:pPr>
            <a:r>
              <a:rPr lang="en-US" altLang="en-US" dirty="0"/>
              <a:t>Translates file name into file number, file handle, location by maintaining file control blocks (</a:t>
            </a:r>
            <a:r>
              <a:rPr lang="en-US" altLang="en-US" b="1" dirty="0" err="1">
                <a:solidFill>
                  <a:srgbClr val="3366FF"/>
                </a:solidFill>
              </a:rPr>
              <a:t>inodes</a:t>
            </a:r>
            <a:r>
              <a:rPr lang="en-US" altLang="en-US" dirty="0"/>
              <a:t> in UNIX)</a:t>
            </a:r>
          </a:p>
          <a:p>
            <a:pPr lvl="1" fontAlgn="auto">
              <a:spcAft>
                <a:spcPts val="0"/>
              </a:spcAft>
              <a:defRPr/>
            </a:pPr>
            <a:r>
              <a:rPr lang="en-US" altLang="en-US" dirty="0"/>
              <a:t>Directory management</a:t>
            </a:r>
          </a:p>
          <a:p>
            <a:pPr lvl="1" fontAlgn="auto">
              <a:spcAft>
                <a:spcPts val="0"/>
              </a:spcAft>
              <a:defRPr/>
            </a:pPr>
            <a:r>
              <a:rPr lang="en-US" altLang="en-US" dirty="0"/>
              <a:t>Protection</a:t>
            </a:r>
          </a:p>
          <a:p>
            <a:pPr lvl="1" fontAlgn="auto">
              <a:spcAft>
                <a:spcPts val="0"/>
              </a:spcAft>
              <a:defRPr/>
            </a:pPr>
            <a:r>
              <a:rPr lang="en-US" altLang="en-US" dirty="0"/>
              <a:t>Logical layers can be implemented by any coding method according to OS designer</a:t>
            </a:r>
          </a:p>
          <a:p>
            <a:pPr lvl="1" fontAlgn="auto">
              <a:spcAft>
                <a:spcPts val="0"/>
              </a:spcAft>
              <a:defRPr/>
            </a:pPr>
            <a:endParaRPr lang="en-US" altLang="en-US" dirty="0"/>
          </a:p>
          <a:p>
            <a:pPr fontAlgn="auto">
              <a:spcAft>
                <a:spcPts val="0"/>
              </a:spcAft>
              <a:defRPr/>
            </a:pPr>
            <a:r>
              <a:rPr lang="en-US" altLang="en-US" dirty="0">
                <a:highlight>
                  <a:srgbClr val="FFFF00"/>
                </a:highlight>
              </a:rPr>
              <a:t>Layering useful for reducing complexity and redundancy, but adds overhead and can decrease performance</a:t>
            </a:r>
          </a:p>
          <a:p>
            <a:pPr fontAlgn="auto">
              <a:spcAft>
                <a:spcPts val="0"/>
              </a:spcAft>
              <a:defRPr/>
            </a:pPr>
            <a:endParaRPr lang="en-US" altLang="en-US" dirty="0">
              <a:highlight>
                <a:srgbClr val="FFFF00"/>
              </a:highlight>
            </a:endParaRPr>
          </a:p>
        </p:txBody>
      </p:sp>
      <p:sp>
        <p:nvSpPr>
          <p:cNvPr id="2" name="Footer Placeholder 1">
            <a:extLst>
              <a:ext uri="{FF2B5EF4-FFF2-40B4-BE49-F238E27FC236}">
                <a16:creationId xmlns:a16="http://schemas.microsoft.com/office/drawing/2014/main" id="{4395557C-E3B3-4249-9F52-8BF6E2B3770C}"/>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BE6F499F-F9CB-7F49-AA2A-A1033F2B875F}"/>
              </a:ext>
            </a:extLst>
          </p:cNvPr>
          <p:cNvSpPr>
            <a:spLocks noGrp="1"/>
          </p:cNvSpPr>
          <p:nvPr>
            <p:ph type="sldNum" sz="quarter" idx="12"/>
          </p:nvPr>
        </p:nvSpPr>
        <p:spPr/>
        <p:txBody>
          <a:bodyPr/>
          <a:lstStyle/>
          <a:p>
            <a:pPr>
              <a:defRPr/>
            </a:pPr>
            <a:fld id="{71A896D6-682A-7948-A09A-9D7EED79A91C}" type="slidenum">
              <a:rPr lang="en-US"/>
              <a:pPr>
                <a:defRPr/>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a:extLst>
              <a:ext uri="{FF2B5EF4-FFF2-40B4-BE49-F238E27FC236}">
                <a16:creationId xmlns:a16="http://schemas.microsoft.com/office/drawing/2014/main" id="{A3795910-4836-004E-9F9D-479629C6EF3F}"/>
              </a:ext>
            </a:extLst>
          </p:cNvPr>
          <p:cNvSpPr>
            <a:spLocks noGrp="1" noChangeArrowheads="1"/>
          </p:cNvSpPr>
          <p:nvPr>
            <p:ph type="title"/>
          </p:nvPr>
        </p:nvSpPr>
        <p:spPr/>
        <p:txBody>
          <a:bodyPr/>
          <a:lstStyle/>
          <a:p>
            <a:r>
              <a:rPr lang="en-US" altLang="en-US" dirty="0"/>
              <a:t>File System Layers (cont.)</a:t>
            </a:r>
          </a:p>
        </p:txBody>
      </p:sp>
      <p:sp>
        <p:nvSpPr>
          <p:cNvPr id="10243" name="Content Placeholder 2">
            <a:extLst>
              <a:ext uri="{FF2B5EF4-FFF2-40B4-BE49-F238E27FC236}">
                <a16:creationId xmlns:a16="http://schemas.microsoft.com/office/drawing/2014/main" id="{E6B8AB64-3380-5C45-8228-CC957CB5FD54}"/>
              </a:ext>
            </a:extLst>
          </p:cNvPr>
          <p:cNvSpPr>
            <a:spLocks noGrp="1"/>
          </p:cNvSpPr>
          <p:nvPr>
            <p:ph idx="1"/>
          </p:nvPr>
        </p:nvSpPr>
        <p:spPr/>
        <p:txBody>
          <a:bodyPr/>
          <a:lstStyle/>
          <a:p>
            <a:pPr fontAlgn="auto">
              <a:spcAft>
                <a:spcPts val="0"/>
              </a:spcAft>
              <a:defRPr/>
            </a:pPr>
            <a:r>
              <a:rPr lang="en-US" altLang="en-US" dirty="0"/>
              <a:t>Many file systems, sometimes many within an operating system</a:t>
            </a:r>
          </a:p>
          <a:p>
            <a:pPr lvl="1" fontAlgn="auto">
              <a:spcAft>
                <a:spcPts val="0"/>
              </a:spcAft>
              <a:defRPr/>
            </a:pPr>
            <a:r>
              <a:rPr lang="en-US" altLang="en-US" dirty="0"/>
              <a:t>Each with its own format :</a:t>
            </a:r>
          </a:p>
          <a:p>
            <a:pPr lvl="2" fontAlgn="auto">
              <a:spcAft>
                <a:spcPts val="0"/>
              </a:spcAft>
              <a:defRPr/>
            </a:pPr>
            <a:r>
              <a:rPr lang="en-US" altLang="en-US" dirty="0"/>
              <a:t>CD-ROM is ISO 9660; </a:t>
            </a:r>
          </a:p>
          <a:p>
            <a:pPr lvl="2" fontAlgn="auto">
              <a:spcAft>
                <a:spcPts val="0"/>
              </a:spcAft>
              <a:defRPr/>
            </a:pPr>
            <a:r>
              <a:rPr lang="en-US" altLang="en-US" dirty="0"/>
              <a:t>Unix has </a:t>
            </a:r>
            <a:r>
              <a:rPr lang="en-US" altLang="en-US" b="1" dirty="0">
                <a:solidFill>
                  <a:srgbClr val="3366FF"/>
                </a:solidFill>
              </a:rPr>
              <a:t>UFS</a:t>
            </a:r>
            <a:r>
              <a:rPr lang="en-US" altLang="en-US" dirty="0"/>
              <a:t>, FFS;  </a:t>
            </a:r>
          </a:p>
          <a:p>
            <a:pPr lvl="2" fontAlgn="auto">
              <a:spcAft>
                <a:spcPts val="0"/>
              </a:spcAft>
              <a:defRPr/>
            </a:pPr>
            <a:r>
              <a:rPr lang="en-US" altLang="en-US" dirty="0"/>
              <a:t>Windows has FAT, FAT32, NTFS as well as floppy, CD, DVD Blu-ray, </a:t>
            </a:r>
          </a:p>
          <a:p>
            <a:pPr lvl="2" fontAlgn="auto">
              <a:spcAft>
                <a:spcPts val="0"/>
              </a:spcAft>
              <a:defRPr/>
            </a:pPr>
            <a:r>
              <a:rPr lang="en-US" altLang="en-US" dirty="0"/>
              <a:t>Linux has more than 40 types, with </a:t>
            </a:r>
            <a:r>
              <a:rPr lang="en-US" altLang="en-US" b="1" dirty="0">
                <a:solidFill>
                  <a:srgbClr val="3366FF"/>
                </a:solidFill>
                <a:highlight>
                  <a:srgbClr val="FFFF00"/>
                </a:highlight>
              </a:rPr>
              <a:t>extended file system </a:t>
            </a:r>
            <a:r>
              <a:rPr lang="en-US" altLang="en-US" dirty="0">
                <a:highlight>
                  <a:srgbClr val="FFFF00"/>
                </a:highlight>
              </a:rPr>
              <a:t>ext2 and ext3</a:t>
            </a:r>
            <a:r>
              <a:rPr lang="en-US" altLang="en-US" dirty="0"/>
              <a:t> leading;</a:t>
            </a:r>
          </a:p>
          <a:p>
            <a:pPr lvl="2" fontAlgn="auto">
              <a:spcAft>
                <a:spcPts val="0"/>
              </a:spcAft>
              <a:defRPr/>
            </a:pPr>
            <a:r>
              <a:rPr lang="en-US" altLang="en-US" dirty="0"/>
              <a:t>distributed file systems.</a:t>
            </a:r>
          </a:p>
          <a:p>
            <a:pPr lvl="2" fontAlgn="auto">
              <a:spcAft>
                <a:spcPts val="0"/>
              </a:spcAft>
              <a:defRPr/>
            </a:pPr>
            <a:r>
              <a:rPr lang="en-US" altLang="en-US" dirty="0"/>
              <a:t>New ones still arriving – ZFS, </a:t>
            </a:r>
            <a:r>
              <a:rPr lang="en-US" altLang="en-US" dirty="0" err="1"/>
              <a:t>GoogleFS</a:t>
            </a:r>
            <a:r>
              <a:rPr lang="en-US" altLang="en-US" dirty="0"/>
              <a:t>, Oracle ASM, FUSE</a:t>
            </a:r>
          </a:p>
          <a:p>
            <a:pPr marL="0" lvl="1" indent="0" fontAlgn="auto">
              <a:spcAft>
                <a:spcPts val="0"/>
              </a:spcAft>
              <a:buClr>
                <a:srgbClr val="993300"/>
              </a:buClr>
              <a:buSzPct val="90000"/>
              <a:buFont typeface="Monotype Sorts" pitchFamily="-84" charset="2"/>
              <a:buNone/>
              <a:defRPr/>
            </a:pPr>
            <a:endParaRPr lang="en-US" altLang="en-US" dirty="0"/>
          </a:p>
        </p:txBody>
      </p:sp>
      <p:sp>
        <p:nvSpPr>
          <p:cNvPr id="2" name="Footer Placeholder 1">
            <a:extLst>
              <a:ext uri="{FF2B5EF4-FFF2-40B4-BE49-F238E27FC236}">
                <a16:creationId xmlns:a16="http://schemas.microsoft.com/office/drawing/2014/main" id="{28DCE57E-4435-A34D-AA77-DD1CB3B7774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CBF3022D-F040-B742-A528-E36495556078}"/>
              </a:ext>
            </a:extLst>
          </p:cNvPr>
          <p:cNvSpPr>
            <a:spLocks noGrp="1"/>
          </p:cNvSpPr>
          <p:nvPr>
            <p:ph type="sldNum" sz="quarter" idx="12"/>
          </p:nvPr>
        </p:nvSpPr>
        <p:spPr/>
        <p:txBody>
          <a:bodyPr/>
          <a:lstStyle/>
          <a:p>
            <a:pPr>
              <a:defRPr/>
            </a:pPr>
            <a:fld id="{B4110056-AA37-C142-8860-430E5F3A9206}" type="slidenum">
              <a:rPr lang="en-US"/>
              <a:pPr>
                <a:defRPr/>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a:extLst>
              <a:ext uri="{FF2B5EF4-FFF2-40B4-BE49-F238E27FC236}">
                <a16:creationId xmlns:a16="http://schemas.microsoft.com/office/drawing/2014/main" id="{B9D47988-E069-6D44-BBA8-650266060957}"/>
              </a:ext>
            </a:extLst>
          </p:cNvPr>
          <p:cNvSpPr>
            <a:spLocks noGrp="1" noChangeArrowheads="1"/>
          </p:cNvSpPr>
          <p:nvPr>
            <p:ph type="title"/>
          </p:nvPr>
        </p:nvSpPr>
        <p:spPr/>
        <p:txBody>
          <a:bodyPr/>
          <a:lstStyle/>
          <a:p>
            <a:r>
              <a:rPr lang="en-US" altLang="en-US"/>
              <a:t>File-System Implementation</a:t>
            </a:r>
          </a:p>
        </p:txBody>
      </p:sp>
      <p:sp>
        <p:nvSpPr>
          <p:cNvPr id="11267" name="Content Placeholder 2">
            <a:extLst>
              <a:ext uri="{FF2B5EF4-FFF2-40B4-BE49-F238E27FC236}">
                <a16:creationId xmlns:a16="http://schemas.microsoft.com/office/drawing/2014/main" id="{8E94DE33-43C8-1944-B55D-711E80515872}"/>
              </a:ext>
            </a:extLst>
          </p:cNvPr>
          <p:cNvSpPr>
            <a:spLocks noGrp="1"/>
          </p:cNvSpPr>
          <p:nvPr>
            <p:ph idx="1"/>
          </p:nvPr>
        </p:nvSpPr>
        <p:spPr/>
        <p:txBody>
          <a:bodyPr/>
          <a:lstStyle/>
          <a:p>
            <a:pPr fontAlgn="auto">
              <a:spcAft>
                <a:spcPts val="0"/>
              </a:spcAft>
              <a:defRPr/>
            </a:pPr>
            <a:r>
              <a:rPr lang="en-US" altLang="en-US" dirty="0"/>
              <a:t>We have system calls at the API level, but how do we implement their functions?</a:t>
            </a:r>
          </a:p>
          <a:p>
            <a:pPr lvl="1" fontAlgn="auto">
              <a:spcAft>
                <a:spcPts val="0"/>
              </a:spcAft>
              <a:defRPr/>
            </a:pPr>
            <a:r>
              <a:rPr lang="en-US" altLang="en-US" dirty="0"/>
              <a:t>uses on-disk and in-memory data structures</a:t>
            </a:r>
          </a:p>
          <a:p>
            <a:pPr fontAlgn="auto">
              <a:spcAft>
                <a:spcPts val="0"/>
              </a:spcAft>
              <a:defRPr/>
            </a:pPr>
            <a:r>
              <a:rPr lang="en-US" altLang="en-US" b="1" dirty="0">
                <a:solidFill>
                  <a:srgbClr val="3366FF"/>
                </a:solidFill>
              </a:rPr>
              <a:t>Boot control block</a:t>
            </a:r>
            <a:r>
              <a:rPr lang="en-US" altLang="en-US" dirty="0">
                <a:solidFill>
                  <a:srgbClr val="3366FF"/>
                </a:solidFill>
              </a:rPr>
              <a:t> </a:t>
            </a:r>
            <a:r>
              <a:rPr lang="en-US" altLang="en-US" dirty="0"/>
              <a:t>contains info needed by system to boot OS from that volume</a:t>
            </a:r>
          </a:p>
          <a:p>
            <a:pPr lvl="1" fontAlgn="auto">
              <a:spcAft>
                <a:spcPts val="0"/>
              </a:spcAft>
              <a:defRPr/>
            </a:pPr>
            <a:r>
              <a:rPr lang="en-US" altLang="en-US" dirty="0"/>
              <a:t>Needed if volume contains OS, usually first block of volume</a:t>
            </a:r>
          </a:p>
          <a:p>
            <a:pPr fontAlgn="auto">
              <a:spcAft>
                <a:spcPts val="0"/>
              </a:spcAft>
              <a:defRPr/>
            </a:pPr>
            <a:r>
              <a:rPr lang="en-US" altLang="en-US" b="1" dirty="0">
                <a:solidFill>
                  <a:srgbClr val="3366FF"/>
                </a:solidFill>
                <a:highlight>
                  <a:srgbClr val="FFFF00"/>
                </a:highlight>
              </a:rPr>
              <a:t>Volume control block </a:t>
            </a:r>
            <a:r>
              <a:rPr lang="en-US" altLang="en-US" b="1" dirty="0">
                <a:solidFill>
                  <a:srgbClr val="000000"/>
                </a:solidFill>
                <a:highlight>
                  <a:srgbClr val="FFFF00"/>
                </a:highlight>
              </a:rPr>
              <a:t>(</a:t>
            </a:r>
            <a:r>
              <a:rPr lang="en-US" altLang="en-US" b="1" dirty="0">
                <a:solidFill>
                  <a:srgbClr val="3366FF"/>
                </a:solidFill>
                <a:highlight>
                  <a:srgbClr val="FFFF00"/>
                </a:highlight>
              </a:rPr>
              <a:t>superblock, master file table</a:t>
            </a:r>
            <a:r>
              <a:rPr lang="en-US" altLang="en-US" b="1" dirty="0">
                <a:solidFill>
                  <a:srgbClr val="000000"/>
                </a:solidFill>
                <a:highlight>
                  <a:srgbClr val="FFFF00"/>
                </a:highlight>
              </a:rPr>
              <a:t>)</a:t>
            </a:r>
            <a:r>
              <a:rPr lang="en-US" altLang="en-US" dirty="0">
                <a:solidFill>
                  <a:srgbClr val="3366FF"/>
                </a:solidFill>
                <a:highlight>
                  <a:srgbClr val="FFFF00"/>
                </a:highlight>
              </a:rPr>
              <a:t> </a:t>
            </a:r>
            <a:r>
              <a:rPr lang="en-US" altLang="en-US" dirty="0"/>
              <a:t>contains volume details</a:t>
            </a:r>
          </a:p>
          <a:p>
            <a:pPr lvl="1" fontAlgn="auto">
              <a:spcAft>
                <a:spcPts val="0"/>
              </a:spcAft>
              <a:defRPr/>
            </a:pPr>
            <a:r>
              <a:rPr lang="en-US" altLang="en-US" dirty="0"/>
              <a:t>Total # of blocks, # of free blocks, block size, free block pointers or array</a:t>
            </a:r>
          </a:p>
          <a:p>
            <a:pPr fontAlgn="auto">
              <a:spcAft>
                <a:spcPts val="0"/>
              </a:spcAft>
              <a:defRPr/>
            </a:pPr>
            <a:r>
              <a:rPr lang="en-US" altLang="en-US" dirty="0">
                <a:highlight>
                  <a:srgbClr val="FFFF00"/>
                </a:highlight>
              </a:rPr>
              <a:t>Directory structure organizes the files</a:t>
            </a:r>
          </a:p>
          <a:p>
            <a:pPr lvl="1" fontAlgn="auto">
              <a:spcAft>
                <a:spcPts val="0"/>
              </a:spcAft>
              <a:defRPr/>
            </a:pPr>
            <a:r>
              <a:rPr lang="en-US" altLang="en-US" dirty="0"/>
              <a:t>Names and </a:t>
            </a:r>
            <a:r>
              <a:rPr lang="en-US" altLang="en-US" dirty="0" err="1"/>
              <a:t>inode</a:t>
            </a:r>
            <a:r>
              <a:rPr lang="en-US" altLang="en-US" dirty="0"/>
              <a:t> numbers, master file table</a:t>
            </a:r>
          </a:p>
        </p:txBody>
      </p:sp>
      <p:sp>
        <p:nvSpPr>
          <p:cNvPr id="2" name="Footer Placeholder 1">
            <a:extLst>
              <a:ext uri="{FF2B5EF4-FFF2-40B4-BE49-F238E27FC236}">
                <a16:creationId xmlns:a16="http://schemas.microsoft.com/office/drawing/2014/main" id="{BC9C0DFB-0DD5-A743-9D1B-5F68CE0E6DBD}"/>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4A7127C9-2DAF-B64B-9DBB-FA6971260053}"/>
              </a:ext>
            </a:extLst>
          </p:cNvPr>
          <p:cNvSpPr>
            <a:spLocks noGrp="1"/>
          </p:cNvSpPr>
          <p:nvPr>
            <p:ph type="sldNum" sz="quarter" idx="12"/>
          </p:nvPr>
        </p:nvSpPr>
        <p:spPr/>
        <p:txBody>
          <a:bodyPr/>
          <a:lstStyle/>
          <a:p>
            <a:pPr>
              <a:defRPr/>
            </a:pPr>
            <a:fld id="{B18BCF6D-DE94-8542-A978-36B18AD97575}" type="slidenum">
              <a:rPr lang="en-US"/>
              <a:pPr>
                <a:defRPr/>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a:extLst>
              <a:ext uri="{FF2B5EF4-FFF2-40B4-BE49-F238E27FC236}">
                <a16:creationId xmlns:a16="http://schemas.microsoft.com/office/drawing/2014/main" id="{C3B6FC99-050F-EF47-9D6B-4DA5E4887647}"/>
              </a:ext>
            </a:extLst>
          </p:cNvPr>
          <p:cNvSpPr>
            <a:spLocks noGrp="1" noChangeArrowheads="1"/>
          </p:cNvSpPr>
          <p:nvPr>
            <p:ph type="title"/>
          </p:nvPr>
        </p:nvSpPr>
        <p:spPr/>
        <p:txBody>
          <a:bodyPr/>
          <a:lstStyle/>
          <a:p>
            <a:r>
              <a:rPr lang="en-US" altLang="en-US"/>
              <a:t>File-System Implementation (Cont.)</a:t>
            </a:r>
          </a:p>
        </p:txBody>
      </p:sp>
      <p:sp>
        <p:nvSpPr>
          <p:cNvPr id="78850" name="Content Placeholder 2">
            <a:extLst>
              <a:ext uri="{FF2B5EF4-FFF2-40B4-BE49-F238E27FC236}">
                <a16:creationId xmlns:a16="http://schemas.microsoft.com/office/drawing/2014/main" id="{1B722C93-6E41-7A48-8207-7394B22349EC}"/>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Per-file </a:t>
            </a:r>
            <a:r>
              <a:rPr lang="en-US" altLang="en-US" b="1">
                <a:solidFill>
                  <a:srgbClr val="3366FF"/>
                </a:solidFill>
              </a:rPr>
              <a:t>File Control Block </a:t>
            </a:r>
            <a:r>
              <a:rPr lang="en-US" altLang="en-US" b="1">
                <a:solidFill>
                  <a:srgbClr val="000000"/>
                </a:solidFill>
              </a:rPr>
              <a:t>(</a:t>
            </a:r>
            <a:r>
              <a:rPr lang="en-US" altLang="en-US" b="1">
                <a:solidFill>
                  <a:srgbClr val="3366FF"/>
                </a:solidFill>
              </a:rPr>
              <a:t>FCB</a:t>
            </a:r>
            <a:r>
              <a:rPr lang="en-US" altLang="en-US" b="1"/>
              <a:t>)</a:t>
            </a:r>
            <a:r>
              <a:rPr lang="en-US" altLang="en-US"/>
              <a:t> contains many details about the file</a:t>
            </a:r>
          </a:p>
          <a:p>
            <a:pPr lvl="1"/>
            <a:r>
              <a:rPr lang="en-US" altLang="en-US"/>
              <a:t>inode number, permissions, size, dates</a:t>
            </a:r>
          </a:p>
          <a:p>
            <a:pPr lvl="1"/>
            <a:r>
              <a:rPr lang="en-US" altLang="en-US"/>
              <a:t>NFTS stores into in master file table  using relational DB structures</a:t>
            </a:r>
          </a:p>
        </p:txBody>
      </p:sp>
      <p:sp>
        <p:nvSpPr>
          <p:cNvPr id="2" name="Footer Placeholder 1">
            <a:extLst>
              <a:ext uri="{FF2B5EF4-FFF2-40B4-BE49-F238E27FC236}">
                <a16:creationId xmlns:a16="http://schemas.microsoft.com/office/drawing/2014/main" id="{06F28552-B2ED-5F4A-9E25-E23AE0DC2B2C}"/>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FF72C724-CE90-7E4C-8EF6-291CD1668AB7}"/>
              </a:ext>
            </a:extLst>
          </p:cNvPr>
          <p:cNvSpPr>
            <a:spLocks noGrp="1"/>
          </p:cNvSpPr>
          <p:nvPr>
            <p:ph type="sldNum" sz="quarter" idx="12"/>
          </p:nvPr>
        </p:nvSpPr>
        <p:spPr/>
        <p:txBody>
          <a:bodyPr/>
          <a:lstStyle/>
          <a:p>
            <a:pPr>
              <a:defRPr/>
            </a:pPr>
            <a:fld id="{68E52451-7D67-9F49-A2A7-AD08D1180F06}" type="slidenum">
              <a:rPr lang="en-US"/>
              <a:pPr>
                <a:defRPr/>
              </a:pPr>
              <a:t>47</a:t>
            </a:fld>
            <a:endParaRPr lang="en-US"/>
          </a:p>
        </p:txBody>
      </p:sp>
      <p:pic>
        <p:nvPicPr>
          <p:cNvPr id="78851" name="Picture 5">
            <a:extLst>
              <a:ext uri="{FF2B5EF4-FFF2-40B4-BE49-F238E27FC236}">
                <a16:creationId xmlns:a16="http://schemas.microsoft.com/office/drawing/2014/main" id="{EB5DE139-C1F9-0D49-A7D5-32961CE5A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3109913"/>
            <a:ext cx="35099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88BB998B-BF9A-9B41-88DC-C4FD58686C15}"/>
              </a:ext>
            </a:extLst>
          </p:cNvPr>
          <p:cNvSpPr>
            <a:spLocks noGrp="1" noChangeArrowheads="1"/>
          </p:cNvSpPr>
          <p:nvPr>
            <p:ph type="title"/>
          </p:nvPr>
        </p:nvSpPr>
        <p:spPr/>
        <p:txBody>
          <a:bodyPr/>
          <a:lstStyle/>
          <a:p>
            <a:r>
              <a:rPr lang="en-US" altLang="en-US"/>
              <a:t>In-Memory File System Structures</a:t>
            </a:r>
            <a:endParaRPr lang="en-US" altLang="en-US" sz="2400"/>
          </a:p>
        </p:txBody>
      </p:sp>
      <p:sp>
        <p:nvSpPr>
          <p:cNvPr id="80898" name="Rectangle 3">
            <a:extLst>
              <a:ext uri="{FF2B5EF4-FFF2-40B4-BE49-F238E27FC236}">
                <a16:creationId xmlns:a16="http://schemas.microsoft.com/office/drawing/2014/main" id="{9622C463-776A-E945-A211-5C2710EC9C12}"/>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solidFill>
                  <a:srgbClr val="0070C0"/>
                </a:solidFill>
              </a:rPr>
              <a:t>Mount table </a:t>
            </a:r>
            <a:r>
              <a:rPr lang="en-US" altLang="en-US"/>
              <a:t>storing file system mounts, mount points, file system types</a:t>
            </a:r>
          </a:p>
          <a:p>
            <a:r>
              <a:rPr lang="en-US" altLang="en-US"/>
              <a:t>The following figure illustrates the necessary file system structures provided by the operating systems</a:t>
            </a:r>
          </a:p>
          <a:p>
            <a:r>
              <a:rPr lang="en-US" altLang="en-US"/>
              <a:t>Buffers are used to hold data blocks from secondary storage</a:t>
            </a:r>
          </a:p>
          <a:p>
            <a:r>
              <a:rPr lang="en-US" altLang="en-US"/>
              <a:t>Open returns a file handle for subsequent use</a:t>
            </a:r>
          </a:p>
          <a:p>
            <a:r>
              <a:rPr lang="en-US" altLang="en-US"/>
              <a:t>Data from read eventually copied to specified user process memory address</a:t>
            </a:r>
          </a:p>
        </p:txBody>
      </p:sp>
      <p:sp>
        <p:nvSpPr>
          <p:cNvPr id="2" name="Footer Placeholder 1">
            <a:extLst>
              <a:ext uri="{FF2B5EF4-FFF2-40B4-BE49-F238E27FC236}">
                <a16:creationId xmlns:a16="http://schemas.microsoft.com/office/drawing/2014/main" id="{291C4016-85DD-DD41-9960-34C5493E7D0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7132FDCD-F03B-5D45-9C32-AA5F9273DB7F}"/>
              </a:ext>
            </a:extLst>
          </p:cNvPr>
          <p:cNvSpPr>
            <a:spLocks noGrp="1"/>
          </p:cNvSpPr>
          <p:nvPr>
            <p:ph type="sldNum" sz="quarter" idx="12"/>
          </p:nvPr>
        </p:nvSpPr>
        <p:spPr/>
        <p:txBody>
          <a:bodyPr/>
          <a:lstStyle/>
          <a:p>
            <a:pPr>
              <a:defRPr/>
            </a:pPr>
            <a:fld id="{737D1E49-EAA9-A446-8968-E6F8C87ED2EF}" type="slidenum">
              <a:rPr lang="en-US"/>
              <a:pPr>
                <a:defRPr/>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B2045D0D-8EF0-6149-A14B-D0968DEDC510}"/>
              </a:ext>
            </a:extLst>
          </p:cNvPr>
          <p:cNvSpPr>
            <a:spLocks noGrp="1" noChangeArrowheads="1"/>
          </p:cNvSpPr>
          <p:nvPr>
            <p:ph type="title"/>
          </p:nvPr>
        </p:nvSpPr>
        <p:spPr>
          <a:xfrm>
            <a:off x="1081088" y="198438"/>
            <a:ext cx="7810500" cy="576262"/>
          </a:xfrm>
        </p:spPr>
        <p:txBody>
          <a:bodyPr/>
          <a:lstStyle/>
          <a:p>
            <a:r>
              <a:rPr lang="en-US" altLang="en-US"/>
              <a:t>In-Memory File System Structures</a:t>
            </a:r>
            <a:endParaRPr lang="en-US" altLang="en-US" sz="2400"/>
          </a:p>
        </p:txBody>
      </p:sp>
      <p:pic>
        <p:nvPicPr>
          <p:cNvPr id="82946" name="Picture 5">
            <a:extLst>
              <a:ext uri="{FF2B5EF4-FFF2-40B4-BE49-F238E27FC236}">
                <a16:creationId xmlns:a16="http://schemas.microsoft.com/office/drawing/2014/main" id="{0B152792-42CC-BA4A-B800-07B0650AD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375" y="1746250"/>
            <a:ext cx="6122988"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extBox 1">
            <a:extLst>
              <a:ext uri="{FF2B5EF4-FFF2-40B4-BE49-F238E27FC236}">
                <a16:creationId xmlns:a16="http://schemas.microsoft.com/office/drawing/2014/main" id="{060FDFAB-2010-9544-8313-0D54577216D2}"/>
              </a:ext>
            </a:extLst>
          </p:cNvPr>
          <p:cNvSpPr txBox="1">
            <a:spLocks noChangeArrowheads="1"/>
          </p:cNvSpPr>
          <p:nvPr/>
        </p:nvSpPr>
        <p:spPr bwMode="auto">
          <a:xfrm>
            <a:off x="368300" y="2174875"/>
            <a:ext cx="2124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a:t>Opening a file:</a:t>
            </a:r>
          </a:p>
        </p:txBody>
      </p:sp>
      <p:sp>
        <p:nvSpPr>
          <p:cNvPr id="82948" name="TextBox 4">
            <a:extLst>
              <a:ext uri="{FF2B5EF4-FFF2-40B4-BE49-F238E27FC236}">
                <a16:creationId xmlns:a16="http://schemas.microsoft.com/office/drawing/2014/main" id="{00865B0A-5896-2949-9988-E903955594F7}"/>
              </a:ext>
            </a:extLst>
          </p:cNvPr>
          <p:cNvSpPr txBox="1">
            <a:spLocks noChangeArrowheads="1"/>
          </p:cNvSpPr>
          <p:nvPr/>
        </p:nvSpPr>
        <p:spPr bwMode="auto">
          <a:xfrm>
            <a:off x="368300" y="4976813"/>
            <a:ext cx="2124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b="1"/>
              <a:t>Reading a file:</a:t>
            </a:r>
          </a:p>
        </p:txBody>
      </p:sp>
      <p:sp>
        <p:nvSpPr>
          <p:cNvPr id="3" name="Footer Placeholder 2">
            <a:extLst>
              <a:ext uri="{FF2B5EF4-FFF2-40B4-BE49-F238E27FC236}">
                <a16:creationId xmlns:a16="http://schemas.microsoft.com/office/drawing/2014/main" id="{8BB2946B-E336-5041-A75C-702142AEFCDB}"/>
              </a:ext>
            </a:extLst>
          </p:cNvPr>
          <p:cNvSpPr>
            <a:spLocks noGrp="1"/>
          </p:cNvSpPr>
          <p:nvPr>
            <p:ph type="ftr" sz="quarter" idx="11"/>
          </p:nvPr>
        </p:nvSpPr>
        <p:spPr/>
        <p:txBody>
          <a:bodyPr/>
          <a:lstStyle/>
          <a:p>
            <a:pPr>
              <a:defRPr/>
            </a:pPr>
            <a:r>
              <a:rPr lang="en-US"/>
              <a:t>Distributed and Cloud Computing - Fall 2021</a:t>
            </a:r>
          </a:p>
        </p:txBody>
      </p:sp>
      <p:sp>
        <p:nvSpPr>
          <p:cNvPr id="4" name="Slide Number Placeholder 3">
            <a:extLst>
              <a:ext uri="{FF2B5EF4-FFF2-40B4-BE49-F238E27FC236}">
                <a16:creationId xmlns:a16="http://schemas.microsoft.com/office/drawing/2014/main" id="{71E5F4E2-A01A-294A-8AF2-06BBF5C15951}"/>
              </a:ext>
            </a:extLst>
          </p:cNvPr>
          <p:cNvSpPr>
            <a:spLocks noGrp="1"/>
          </p:cNvSpPr>
          <p:nvPr>
            <p:ph type="sldNum" sz="quarter" idx="12"/>
          </p:nvPr>
        </p:nvSpPr>
        <p:spPr/>
        <p:txBody>
          <a:bodyPr/>
          <a:lstStyle/>
          <a:p>
            <a:pPr>
              <a:defRPr/>
            </a:pPr>
            <a:fld id="{8FB9964D-2035-F24A-BE69-A87D6E08A0EA}" type="slidenum">
              <a:rPr lang="en-US"/>
              <a:pPr>
                <a:defRPr/>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a:extLst>
              <a:ext uri="{FF2B5EF4-FFF2-40B4-BE49-F238E27FC236}">
                <a16:creationId xmlns:a16="http://schemas.microsoft.com/office/drawing/2014/main" id="{7F667750-43AE-D147-943C-57EB99A5FA6D}"/>
              </a:ext>
            </a:extLst>
          </p:cNvPr>
          <p:cNvSpPr>
            <a:spLocks noGrp="1" noChangeArrowheads="1"/>
          </p:cNvSpPr>
          <p:nvPr>
            <p:ph type="ctrTitle"/>
          </p:nvPr>
        </p:nvSpPr>
        <p:spPr>
          <a:xfrm>
            <a:off x="336331" y="1122363"/>
            <a:ext cx="8313683" cy="2387600"/>
          </a:xfrm>
        </p:spPr>
        <p:txBody>
          <a:bodyPr/>
          <a:lstStyle/>
          <a:p>
            <a:r>
              <a:rPr lang="en-US" altLang="en-US" dirty="0"/>
              <a:t>Chapter 11: File-System Interface</a:t>
            </a:r>
          </a:p>
        </p:txBody>
      </p:sp>
      <p:sp>
        <p:nvSpPr>
          <p:cNvPr id="10242" name="Rectangle 3">
            <a:extLst>
              <a:ext uri="{FF2B5EF4-FFF2-40B4-BE49-F238E27FC236}">
                <a16:creationId xmlns:a16="http://schemas.microsoft.com/office/drawing/2014/main" id="{22400926-7E3D-3641-80F7-CC0A652C2D5D}"/>
              </a:ext>
            </a:extLst>
          </p:cNvPr>
          <p:cNvSpPr>
            <a:spLocks noGrp="1" noChangeArrowheads="1"/>
          </p:cNvSpPr>
          <p:nvPr>
            <p:ph type="subTitle" idx="1"/>
          </p:nvPr>
        </p:nvSpPr>
        <p:spPr bwMode="auto"/>
        <p:txBody>
          <a:bodyPr wrap="square" numCol="1" anchor="t" anchorCtr="0" compatLnSpc="1">
            <a:prstTxWarp prst="textNoShape">
              <a:avLst/>
            </a:prstTxWarp>
          </a:bodyPr>
          <a:lstStyle/>
          <a:p>
            <a:pPr algn="l"/>
            <a:r>
              <a:rPr lang="en-US" altLang="en-US" dirty="0"/>
              <a:t>11.1 File Concept</a:t>
            </a:r>
          </a:p>
          <a:p>
            <a:pPr algn="l"/>
            <a:r>
              <a:rPr lang="en-US" altLang="en-US" dirty="0"/>
              <a:t>11.4 File-System Mounting</a:t>
            </a:r>
          </a:p>
          <a:p>
            <a:pPr algn="l"/>
            <a:r>
              <a:rPr lang="en-US" altLang="en-US" dirty="0"/>
              <a:t>11.5 File Sharing</a:t>
            </a:r>
          </a:p>
        </p:txBody>
      </p:sp>
      <p:sp>
        <p:nvSpPr>
          <p:cNvPr id="2" name="Footer Placeholder 1">
            <a:extLst>
              <a:ext uri="{FF2B5EF4-FFF2-40B4-BE49-F238E27FC236}">
                <a16:creationId xmlns:a16="http://schemas.microsoft.com/office/drawing/2014/main" id="{F2A4AD2D-B791-5B42-9C9A-1BD6EAF23A4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7A4BE7DC-434C-6D47-93CD-82C76601463A}"/>
              </a:ext>
            </a:extLst>
          </p:cNvPr>
          <p:cNvSpPr>
            <a:spLocks noGrp="1"/>
          </p:cNvSpPr>
          <p:nvPr>
            <p:ph type="sldNum" sz="quarter" idx="12"/>
          </p:nvPr>
        </p:nvSpPr>
        <p:spPr/>
        <p:txBody>
          <a:bodyPr/>
          <a:lstStyle/>
          <a:p>
            <a:pPr>
              <a:defRPr/>
            </a:pPr>
            <a:fld id="{385F1DAD-67E2-3E46-B337-293420C27FB2}" type="slidenum">
              <a:rPr lang="en-US"/>
              <a:pPr>
                <a:defRPr/>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888B4A3C-B427-9A45-81D8-6CF879AA24C9}"/>
              </a:ext>
            </a:extLst>
          </p:cNvPr>
          <p:cNvSpPr>
            <a:spLocks noGrp="1" noChangeArrowheads="1"/>
          </p:cNvSpPr>
          <p:nvPr>
            <p:ph type="title"/>
          </p:nvPr>
        </p:nvSpPr>
        <p:spPr/>
        <p:txBody>
          <a:bodyPr/>
          <a:lstStyle/>
          <a:p>
            <a:r>
              <a:rPr lang="en-US" altLang="en-US"/>
              <a:t>Partitions and Mounting</a:t>
            </a:r>
          </a:p>
        </p:txBody>
      </p:sp>
      <p:sp>
        <p:nvSpPr>
          <p:cNvPr id="84994" name="Content Placeholder 2">
            <a:extLst>
              <a:ext uri="{FF2B5EF4-FFF2-40B4-BE49-F238E27FC236}">
                <a16:creationId xmlns:a16="http://schemas.microsoft.com/office/drawing/2014/main" id="{C32A21F9-BD82-434E-9849-03B8C9A17E16}"/>
              </a:ext>
            </a:extLst>
          </p:cNvPr>
          <p:cNvSpPr>
            <a:spLocks noGrp="1" noChangeArrowheads="1"/>
          </p:cNvSpPr>
          <p:nvPr>
            <p:ph idx="1"/>
          </p:nvPr>
        </p:nvSpPr>
        <p:spPr bwMode="auto">
          <a:xfrm>
            <a:off x="628650" y="1394701"/>
            <a:ext cx="7886700" cy="4351338"/>
          </a:xfrm>
        </p:spPr>
        <p:txBody>
          <a:bodyPr wrap="square" numCol="1" anchor="t" anchorCtr="0" compatLnSpc="1">
            <a:prstTxWarp prst="textNoShape">
              <a:avLst/>
            </a:prstTxWarp>
          </a:bodyPr>
          <a:lstStyle/>
          <a:p>
            <a:r>
              <a:rPr lang="en-US" altLang="en-US" dirty="0"/>
              <a:t>A disk Partition can be a volume containing a file system (</a:t>
            </a:r>
            <a:r>
              <a:rPr lang="ja-JP" altLang="en-US"/>
              <a:t>“</a:t>
            </a:r>
            <a:r>
              <a:rPr lang="en-US" altLang="ja-JP" dirty="0"/>
              <a:t>cooked</a:t>
            </a:r>
            <a:r>
              <a:rPr lang="ja-JP" altLang="en-US"/>
              <a:t>”</a:t>
            </a:r>
            <a:r>
              <a:rPr lang="en-US" altLang="ja-JP" dirty="0"/>
              <a:t>) or </a:t>
            </a:r>
            <a:r>
              <a:rPr lang="en-US" altLang="ja-JP" b="1" dirty="0">
                <a:solidFill>
                  <a:srgbClr val="3366FF"/>
                </a:solidFill>
              </a:rPr>
              <a:t>raw </a:t>
            </a:r>
            <a:r>
              <a:rPr lang="en-US" altLang="ja-JP" dirty="0"/>
              <a:t>– just a sequence of blocks with no file system</a:t>
            </a:r>
          </a:p>
          <a:p>
            <a:endParaRPr lang="en-US" altLang="en-US" dirty="0"/>
          </a:p>
          <a:p>
            <a:r>
              <a:rPr lang="en-US" altLang="en-US" dirty="0"/>
              <a:t>Boot block can point to boot volume or boot loader set of blocks that contain enough code to know how to load the kernel from the file system</a:t>
            </a:r>
          </a:p>
          <a:p>
            <a:r>
              <a:rPr lang="en-US" altLang="en-US" b="1" dirty="0">
                <a:solidFill>
                  <a:srgbClr val="3366FF"/>
                </a:solidFill>
              </a:rPr>
              <a:t>Root partition </a:t>
            </a:r>
            <a:r>
              <a:rPr lang="en-US" altLang="en-US" dirty="0"/>
              <a:t>contains the OS, other partitions can hold other operating systems, file systems, or be raw</a:t>
            </a:r>
          </a:p>
          <a:p>
            <a:pPr lvl="1"/>
            <a:r>
              <a:rPr lang="en-US" altLang="en-US" dirty="0"/>
              <a:t>Mounted at boot time</a:t>
            </a:r>
          </a:p>
          <a:p>
            <a:pPr lvl="1"/>
            <a:r>
              <a:rPr lang="en-US" altLang="en-US" dirty="0"/>
              <a:t>Other partitions can mount automatically </a:t>
            </a:r>
          </a:p>
          <a:p>
            <a:pPr marL="342900" lvl="1" indent="0">
              <a:buNone/>
            </a:pPr>
            <a:r>
              <a:rPr lang="en-US" altLang="en-US" dirty="0"/>
              <a:t>or manually</a:t>
            </a:r>
          </a:p>
          <a:p>
            <a:endParaRPr lang="en-US" altLang="en-US" dirty="0"/>
          </a:p>
          <a:p>
            <a:r>
              <a:rPr lang="en-US" altLang="en-US" dirty="0"/>
              <a:t>At mount time, file system consistency checked</a:t>
            </a:r>
          </a:p>
          <a:p>
            <a:pPr lvl="1"/>
            <a:r>
              <a:rPr lang="en-US" altLang="en-US" dirty="0"/>
              <a:t>Is all metadata correct?</a:t>
            </a:r>
          </a:p>
          <a:p>
            <a:pPr lvl="2"/>
            <a:r>
              <a:rPr lang="en-US" altLang="en-US" dirty="0"/>
              <a:t>If not, fix it, try again</a:t>
            </a:r>
          </a:p>
          <a:p>
            <a:pPr lvl="2"/>
            <a:r>
              <a:rPr lang="en-US" altLang="en-US" dirty="0"/>
              <a:t>If yes, add to mount table, allow access</a:t>
            </a:r>
          </a:p>
        </p:txBody>
      </p:sp>
      <p:sp>
        <p:nvSpPr>
          <p:cNvPr id="2" name="Footer Placeholder 1">
            <a:extLst>
              <a:ext uri="{FF2B5EF4-FFF2-40B4-BE49-F238E27FC236}">
                <a16:creationId xmlns:a16="http://schemas.microsoft.com/office/drawing/2014/main" id="{3F33AEF0-5F77-994D-94A9-4E356C3C9C59}"/>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485FD37-CBC9-4746-8C21-4F1B5D5B9418}"/>
              </a:ext>
            </a:extLst>
          </p:cNvPr>
          <p:cNvSpPr>
            <a:spLocks noGrp="1"/>
          </p:cNvSpPr>
          <p:nvPr>
            <p:ph type="sldNum" sz="quarter" idx="12"/>
          </p:nvPr>
        </p:nvSpPr>
        <p:spPr/>
        <p:txBody>
          <a:bodyPr/>
          <a:lstStyle/>
          <a:p>
            <a:pPr>
              <a:defRPr/>
            </a:pPr>
            <a:fld id="{CE1F4651-8582-4149-BB9A-542E712700BB}" type="slidenum">
              <a:rPr lang="en-US"/>
              <a:pPr>
                <a:defRPr/>
              </a:pPr>
              <a:t>50</a:t>
            </a:fld>
            <a:endParaRPr lang="en-US"/>
          </a:p>
        </p:txBody>
      </p:sp>
      <p:pic>
        <p:nvPicPr>
          <p:cNvPr id="5" name="Picture 4">
            <a:extLst>
              <a:ext uri="{FF2B5EF4-FFF2-40B4-BE49-F238E27FC236}">
                <a16:creationId xmlns:a16="http://schemas.microsoft.com/office/drawing/2014/main" id="{318217C7-7C1D-1E4E-997F-6C81E5103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760" y="3899336"/>
            <a:ext cx="2936735" cy="122971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a:t>
            </a:r>
          </a:p>
        </p:txBody>
      </p:sp>
      <p:sp>
        <p:nvSpPr>
          <p:cNvPr id="3" name="Content Placeholder 2"/>
          <p:cNvSpPr>
            <a:spLocks noGrp="1"/>
          </p:cNvSpPr>
          <p:nvPr>
            <p:ph idx="1"/>
          </p:nvPr>
        </p:nvSpPr>
        <p:spPr/>
        <p:txBody>
          <a:bodyPr/>
          <a:lstStyle/>
          <a:p>
            <a:pPr marL="0" indent="0">
              <a:buNone/>
            </a:pPr>
            <a:r>
              <a:rPr lang="en-US" dirty="0"/>
              <a:t>Amazon EBS enables you to </a:t>
            </a:r>
            <a:r>
              <a:rPr lang="en-US" b="1" dirty="0">
                <a:solidFill>
                  <a:schemeClr val="accent5"/>
                </a:solidFill>
              </a:rPr>
              <a:t>create individual </a:t>
            </a:r>
            <a:r>
              <a:rPr lang="en-US" b="1" dirty="0">
                <a:solidFill>
                  <a:schemeClr val="accent5"/>
                </a:solidFill>
                <a:highlight>
                  <a:srgbClr val="FFFF00"/>
                </a:highlight>
              </a:rPr>
              <a:t>storage volumes </a:t>
            </a:r>
            <a:r>
              <a:rPr lang="en-US" dirty="0"/>
              <a:t>and </a:t>
            </a:r>
            <a:r>
              <a:rPr lang="en-US" b="1" dirty="0">
                <a:solidFill>
                  <a:schemeClr val="accent5"/>
                </a:solidFill>
              </a:rPr>
              <a:t>attach them </a:t>
            </a:r>
            <a:r>
              <a:rPr lang="en-US" dirty="0"/>
              <a:t>to an Amazon EC2 instance:</a:t>
            </a:r>
          </a:p>
          <a:p>
            <a:r>
              <a:rPr lang="en-US" dirty="0"/>
              <a:t>Amazon EBS offers block-level storage.</a:t>
            </a:r>
          </a:p>
          <a:p>
            <a:r>
              <a:rPr lang="en-US" dirty="0"/>
              <a:t>Volumes are automatically replicated within its Availability Zone.</a:t>
            </a:r>
          </a:p>
          <a:p>
            <a:r>
              <a:rPr lang="en-US" dirty="0"/>
              <a:t>It can be backed up automatically to Amazon S3 through snapshots.</a:t>
            </a:r>
          </a:p>
          <a:p>
            <a:r>
              <a:rPr lang="en-US" dirty="0"/>
              <a:t>Uses include – </a:t>
            </a:r>
          </a:p>
          <a:p>
            <a:pPr lvl="1"/>
            <a:r>
              <a:rPr lang="en-US" dirty="0">
                <a:highlight>
                  <a:srgbClr val="FFFF00"/>
                </a:highlight>
              </a:rPr>
              <a:t>Boot volumes</a:t>
            </a:r>
            <a:r>
              <a:rPr lang="en-US" dirty="0"/>
              <a:t> and storage for Amazon Elastic Compute Cloud (Amazon EC2) instances</a:t>
            </a:r>
          </a:p>
          <a:p>
            <a:pPr lvl="1"/>
            <a:r>
              <a:rPr lang="en-US" dirty="0"/>
              <a:t>Data storage with a file system</a:t>
            </a:r>
          </a:p>
          <a:p>
            <a:pPr lvl="1"/>
            <a:r>
              <a:rPr lang="en-US" dirty="0"/>
              <a:t>Database hosts</a:t>
            </a:r>
          </a:p>
          <a:p>
            <a:pPr lvl="1"/>
            <a:r>
              <a:rPr lang="en-US" dirty="0"/>
              <a:t>Enterprise applications</a:t>
            </a:r>
          </a:p>
        </p:txBody>
      </p:sp>
      <p:sp>
        <p:nvSpPr>
          <p:cNvPr id="6" name="Footer Placeholder 5">
            <a:extLst>
              <a:ext uri="{FF2B5EF4-FFF2-40B4-BE49-F238E27FC236}">
                <a16:creationId xmlns:a16="http://schemas.microsoft.com/office/drawing/2014/main" id="{5AA98B4B-A421-204A-B7F1-B0A4E17CDDC4}"/>
              </a:ext>
            </a:extLst>
          </p:cNvPr>
          <p:cNvSpPr>
            <a:spLocks noGrp="1"/>
          </p:cNvSpPr>
          <p:nvPr>
            <p:ph type="ftr" sz="quarter" idx="3"/>
          </p:nvPr>
        </p:nvSpPr>
        <p:spPr/>
        <p:txBody>
          <a:bodyPr/>
          <a:lstStyle/>
          <a:p>
            <a:pPr defTabSz="457200" eaLnBrk="1" fontAlgn="auto" hangingPunct="1">
              <a:spcBef>
                <a:spcPts val="0"/>
              </a:spcBef>
              <a:spcAft>
                <a:spcPts val="0"/>
              </a:spcAft>
              <a:buClr>
                <a:srgbClr val="000000"/>
              </a:buClr>
            </a:pPr>
            <a:r>
              <a:rPr lang="en-US" kern="0" dirty="0">
                <a:solidFill>
                  <a:srgbClr val="000000">
                    <a:tint val="75000"/>
                  </a:srgbClr>
                </a:solidFill>
                <a:sym typeface="Arial"/>
              </a:rPr>
              <a:t>Distributed and Cloud Computing - Fall 2021</a:t>
            </a:r>
          </a:p>
        </p:txBody>
      </p:sp>
      <p:sp>
        <p:nvSpPr>
          <p:cNvPr id="7" name="Slide Number Placeholder 6">
            <a:extLst>
              <a:ext uri="{FF2B5EF4-FFF2-40B4-BE49-F238E27FC236}">
                <a16:creationId xmlns:a16="http://schemas.microsoft.com/office/drawing/2014/main" id="{E6469154-F0F8-684D-A7BC-162F2C9E26C2}"/>
              </a:ext>
            </a:extLst>
          </p:cNvPr>
          <p:cNvSpPr>
            <a:spLocks noGrp="1"/>
          </p:cNvSpPr>
          <p:nvPr>
            <p:ph type="sldNum" sz="quarter" idx="12"/>
          </p:nvPr>
        </p:nvSpPr>
        <p:spPr/>
        <p:txBody>
          <a:bodyPr/>
          <a:lstStyle/>
          <a:p>
            <a:pPr defTabSz="457200" eaLnBrk="1" fontAlgn="auto" hangingPunct="1">
              <a:spcBef>
                <a:spcPts val="0"/>
              </a:spcBef>
              <a:spcAft>
                <a:spcPts val="0"/>
              </a:spcAft>
              <a:buClr>
                <a:srgbClr val="000000"/>
              </a:buClr>
            </a:pPr>
            <a:fld id="{B6A95138-A96E-2F42-A959-2EFD44FE4AB7}" type="slidenum">
              <a:rPr lang="en-US" kern="0">
                <a:solidFill>
                  <a:srgbClr val="000000">
                    <a:tint val="75000"/>
                  </a:srgbClr>
                </a:solidFill>
                <a:sym typeface="Arial"/>
              </a:rPr>
              <a:pPr defTabSz="457200" eaLnBrk="1" fontAlgn="auto" hangingPunct="1">
                <a:spcBef>
                  <a:spcPts val="0"/>
                </a:spcBef>
                <a:spcAft>
                  <a:spcPts val="0"/>
                </a:spcAft>
                <a:buClr>
                  <a:srgbClr val="000000"/>
                </a:buClr>
              </a:pPr>
              <a:t>51</a:t>
            </a:fld>
            <a:endParaRPr lang="en-US" kern="0" dirty="0">
              <a:solidFill>
                <a:srgbClr val="000000">
                  <a:tint val="75000"/>
                </a:srgbClr>
              </a:solidFill>
              <a:sym typeface="Arial"/>
            </a:endParaRPr>
          </a:p>
        </p:txBody>
      </p:sp>
    </p:spTree>
    <p:custDataLst>
      <p:tags r:id="rId1"/>
    </p:custDataLst>
    <p:extLst>
      <p:ext uri="{BB962C8B-B14F-4D97-AF65-F5344CB8AC3E}">
        <p14:creationId xmlns:p14="http://schemas.microsoft.com/office/powerpoint/2010/main" val="1343275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 use cases</a:t>
            </a:r>
          </a:p>
        </p:txBody>
      </p:sp>
      <p:pic>
        <p:nvPicPr>
          <p:cNvPr id="8" name="Content Placeholder 7" descr="amazon ebs volume type use cases.">
            <a:extLst>
              <a:ext uri="{FF2B5EF4-FFF2-40B4-BE49-F238E27FC236}">
                <a16:creationId xmlns:a16="http://schemas.microsoft.com/office/drawing/2014/main" id="{EC9EBBE3-16EC-4426-8BE3-2CF8E3BAFD5E}"/>
              </a:ext>
            </a:extLst>
          </p:cNvPr>
          <p:cNvPicPr>
            <a:picLocks noGrp="1" noChangeAspect="1"/>
          </p:cNvPicPr>
          <p:nvPr>
            <p:ph idx="1"/>
          </p:nvPr>
        </p:nvPicPr>
        <p:blipFill>
          <a:blip r:embed="rId4"/>
          <a:stretch>
            <a:fillRect/>
          </a:stretch>
        </p:blipFill>
        <p:spPr>
          <a:xfrm>
            <a:off x="997852" y="1954999"/>
            <a:ext cx="7148295" cy="3457674"/>
          </a:xfrm>
        </p:spPr>
      </p:pic>
      <p:sp>
        <p:nvSpPr>
          <p:cNvPr id="6" name="Footer Placeholder 5">
            <a:extLst>
              <a:ext uri="{FF2B5EF4-FFF2-40B4-BE49-F238E27FC236}">
                <a16:creationId xmlns:a16="http://schemas.microsoft.com/office/drawing/2014/main" id="{BC54FEFD-73BA-204A-B776-053F5AA98C8A}"/>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0169C42F-E873-BA47-A69D-0E61C42C29BC}"/>
              </a:ext>
            </a:extLst>
          </p:cNvPr>
          <p:cNvSpPr>
            <a:spLocks noGrp="1"/>
          </p:cNvSpPr>
          <p:nvPr>
            <p:ph type="sldNum" sz="quarter" idx="12"/>
          </p:nvPr>
        </p:nvSpPr>
        <p:spPr/>
        <p:txBody>
          <a:bodyPr/>
          <a:lstStyle/>
          <a:p>
            <a:fld id="{B6A95138-A96E-2F42-A959-2EFD44FE4AB7}" type="slidenum">
              <a:rPr lang="en-US" smtClean="0"/>
              <a:t>52</a:t>
            </a:fld>
            <a:endParaRPr lang="en-US" dirty="0"/>
          </a:p>
        </p:txBody>
      </p:sp>
    </p:spTree>
    <p:custDataLst>
      <p:tags r:id="rId1"/>
    </p:custDataLst>
    <p:extLst>
      <p:ext uri="{BB962C8B-B14F-4D97-AF65-F5344CB8AC3E}">
        <p14:creationId xmlns:p14="http://schemas.microsoft.com/office/powerpoint/2010/main" val="17202964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5E4CA056-2222-5143-B377-926465EDC1C8}"/>
              </a:ext>
            </a:extLst>
          </p:cNvPr>
          <p:cNvSpPr>
            <a:spLocks noGrp="1" noChangeArrowheads="1"/>
          </p:cNvSpPr>
          <p:nvPr>
            <p:ph type="title"/>
          </p:nvPr>
        </p:nvSpPr>
        <p:spPr/>
        <p:txBody>
          <a:bodyPr/>
          <a:lstStyle/>
          <a:p>
            <a:r>
              <a:rPr lang="en-US" altLang="en-US"/>
              <a:t>Directory Implementation</a:t>
            </a:r>
          </a:p>
        </p:txBody>
      </p:sp>
      <p:sp>
        <p:nvSpPr>
          <p:cNvPr id="86018" name="Rectangle 3">
            <a:extLst>
              <a:ext uri="{FF2B5EF4-FFF2-40B4-BE49-F238E27FC236}">
                <a16:creationId xmlns:a16="http://schemas.microsoft.com/office/drawing/2014/main" id="{71E830D5-F2C2-C041-A480-26CB8CF283D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t>Linear list</a:t>
            </a:r>
            <a:r>
              <a:rPr lang="en-US" altLang="en-US"/>
              <a:t> of file names with pointer to the data blocks</a:t>
            </a:r>
          </a:p>
          <a:p>
            <a:pPr lvl="1"/>
            <a:r>
              <a:rPr lang="en-US" altLang="en-US"/>
              <a:t>Simple to program</a:t>
            </a:r>
          </a:p>
          <a:p>
            <a:pPr lvl="1"/>
            <a:r>
              <a:rPr lang="en-US" altLang="en-US"/>
              <a:t>Time-consuming to execute</a:t>
            </a:r>
          </a:p>
          <a:p>
            <a:pPr lvl="2"/>
            <a:r>
              <a:rPr lang="en-US" altLang="en-US"/>
              <a:t>Linear search time</a:t>
            </a:r>
          </a:p>
          <a:p>
            <a:pPr lvl="2"/>
            <a:r>
              <a:rPr lang="en-US" altLang="en-US"/>
              <a:t>Could keep ordered alphabetically via linked list or use B+ tree</a:t>
            </a:r>
          </a:p>
          <a:p>
            <a:r>
              <a:rPr lang="en-US" altLang="en-US" b="1"/>
              <a:t>Hash Table</a:t>
            </a:r>
            <a:r>
              <a:rPr lang="en-US" altLang="en-US"/>
              <a:t> – linear list with hash data structure</a:t>
            </a:r>
          </a:p>
          <a:p>
            <a:pPr lvl="1"/>
            <a:r>
              <a:rPr lang="en-US" altLang="en-US"/>
              <a:t>Decreases directory search time</a:t>
            </a:r>
          </a:p>
          <a:p>
            <a:pPr lvl="1"/>
            <a:r>
              <a:rPr lang="en-US" altLang="en-US" b="1">
                <a:solidFill>
                  <a:srgbClr val="3366FF"/>
                </a:solidFill>
              </a:rPr>
              <a:t>Collisions</a:t>
            </a:r>
            <a:r>
              <a:rPr lang="en-US" altLang="en-US">
                <a:solidFill>
                  <a:srgbClr val="3366FF"/>
                </a:solidFill>
              </a:rPr>
              <a:t> </a:t>
            </a:r>
            <a:r>
              <a:rPr lang="en-US" altLang="en-US"/>
              <a:t>– situations where two file names hash to the same location</a:t>
            </a:r>
          </a:p>
          <a:p>
            <a:pPr lvl="1"/>
            <a:r>
              <a:rPr lang="en-US" altLang="en-US"/>
              <a:t>Only good if entries are fixed size, or use chained-overflow method</a:t>
            </a:r>
          </a:p>
        </p:txBody>
      </p:sp>
      <p:sp>
        <p:nvSpPr>
          <p:cNvPr id="2" name="Footer Placeholder 1">
            <a:extLst>
              <a:ext uri="{FF2B5EF4-FFF2-40B4-BE49-F238E27FC236}">
                <a16:creationId xmlns:a16="http://schemas.microsoft.com/office/drawing/2014/main" id="{6C30D832-D4AC-8A46-9DB3-2F370F237134}"/>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D042CF2-261F-1C40-875B-8339EEACC05E}"/>
              </a:ext>
            </a:extLst>
          </p:cNvPr>
          <p:cNvSpPr>
            <a:spLocks noGrp="1"/>
          </p:cNvSpPr>
          <p:nvPr>
            <p:ph type="sldNum" sz="quarter" idx="12"/>
          </p:nvPr>
        </p:nvSpPr>
        <p:spPr/>
        <p:txBody>
          <a:bodyPr/>
          <a:lstStyle/>
          <a:p>
            <a:pPr>
              <a:defRPr/>
            </a:pPr>
            <a:fld id="{EF0DE058-3DF9-A544-8184-DDABA6786D3B}" type="slidenum">
              <a:rPr lang="en-US"/>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28FDF9E-CBFC-6B4D-B63B-F03CCA103917}"/>
              </a:ext>
            </a:extLst>
          </p:cNvPr>
          <p:cNvSpPr>
            <a:spLocks noGrp="1" noChangeArrowheads="1"/>
          </p:cNvSpPr>
          <p:nvPr>
            <p:ph type="title"/>
          </p:nvPr>
        </p:nvSpPr>
        <p:spPr/>
        <p:txBody>
          <a:bodyPr/>
          <a:lstStyle/>
          <a:p>
            <a:r>
              <a:rPr lang="en-US" altLang="en-US"/>
              <a:t>Allocation Methods - Contiguous</a:t>
            </a:r>
          </a:p>
        </p:txBody>
      </p:sp>
      <p:sp>
        <p:nvSpPr>
          <p:cNvPr id="88066" name="Rectangle 3">
            <a:extLst>
              <a:ext uri="{FF2B5EF4-FFF2-40B4-BE49-F238E27FC236}">
                <a16:creationId xmlns:a16="http://schemas.microsoft.com/office/drawing/2014/main" id="{05C06D45-7772-9D4C-B2DC-0D2F22111A58}"/>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An allocation method refers to how disk blocks are allocated for files:</a:t>
            </a:r>
          </a:p>
          <a:p>
            <a:r>
              <a:rPr lang="en-US" altLang="en-US" b="1">
                <a:solidFill>
                  <a:srgbClr val="3366FF"/>
                </a:solidFill>
              </a:rPr>
              <a:t>Contiguous allocation </a:t>
            </a:r>
            <a:r>
              <a:rPr lang="en-US" altLang="en-US">
                <a:solidFill>
                  <a:srgbClr val="000000"/>
                </a:solidFill>
              </a:rPr>
              <a:t>– </a:t>
            </a:r>
            <a:r>
              <a:rPr lang="en-US" altLang="en-US"/>
              <a:t>each file occupies set of contiguous blocks</a:t>
            </a:r>
          </a:p>
          <a:p>
            <a:pPr lvl="1"/>
            <a:r>
              <a:rPr lang="en-US" altLang="en-US"/>
              <a:t>Best performance in most cases</a:t>
            </a:r>
          </a:p>
          <a:p>
            <a:pPr lvl="1"/>
            <a:r>
              <a:rPr lang="en-US" altLang="en-US"/>
              <a:t>Simple – only starting location (block #) and length (number of blocks) are required</a:t>
            </a:r>
          </a:p>
          <a:p>
            <a:pPr lvl="1"/>
            <a:r>
              <a:rPr lang="en-US" altLang="en-US"/>
              <a:t>Problems include finding space for file, knowing file size, external fragmentation, need for </a:t>
            </a:r>
            <a:r>
              <a:rPr lang="en-US" altLang="en-US" b="1">
                <a:solidFill>
                  <a:srgbClr val="3366FF"/>
                </a:solidFill>
              </a:rPr>
              <a:t>compaction off-line</a:t>
            </a:r>
            <a:r>
              <a:rPr lang="en-US" altLang="en-US"/>
              <a:t> (</a:t>
            </a:r>
            <a:r>
              <a:rPr lang="en-US" altLang="en-US" b="1">
                <a:solidFill>
                  <a:srgbClr val="3366FF"/>
                </a:solidFill>
              </a:rPr>
              <a:t>downtime</a:t>
            </a:r>
            <a:r>
              <a:rPr lang="en-US" altLang="en-US"/>
              <a:t>) or </a:t>
            </a:r>
            <a:r>
              <a:rPr lang="en-US" altLang="en-US" b="1">
                <a:solidFill>
                  <a:srgbClr val="3366FF"/>
                </a:solidFill>
              </a:rPr>
              <a:t>on-line</a:t>
            </a:r>
          </a:p>
          <a:p>
            <a:endParaRPr lang="en-US" altLang="en-US"/>
          </a:p>
        </p:txBody>
      </p:sp>
      <p:sp>
        <p:nvSpPr>
          <p:cNvPr id="2" name="Footer Placeholder 1">
            <a:extLst>
              <a:ext uri="{FF2B5EF4-FFF2-40B4-BE49-F238E27FC236}">
                <a16:creationId xmlns:a16="http://schemas.microsoft.com/office/drawing/2014/main" id="{07462F43-ED0D-4C41-8A0E-8EBB05974C38}"/>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327A37D-D91E-BD49-9805-43DC4A7790EB}"/>
              </a:ext>
            </a:extLst>
          </p:cNvPr>
          <p:cNvSpPr>
            <a:spLocks noGrp="1"/>
          </p:cNvSpPr>
          <p:nvPr>
            <p:ph type="sldNum" sz="quarter" idx="12"/>
          </p:nvPr>
        </p:nvSpPr>
        <p:spPr/>
        <p:txBody>
          <a:bodyPr/>
          <a:lstStyle/>
          <a:p>
            <a:pPr>
              <a:defRPr/>
            </a:pPr>
            <a:fld id="{A9FD7A42-AFEA-D344-AA33-255DECD7E2A8}" type="slidenum">
              <a:rPr lang="en-US"/>
              <a:pPr>
                <a:defRPr/>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a:extLst>
              <a:ext uri="{FF2B5EF4-FFF2-40B4-BE49-F238E27FC236}">
                <a16:creationId xmlns:a16="http://schemas.microsoft.com/office/drawing/2014/main" id="{74EA47C3-4E01-164B-AC97-B3C7560EEFFB}"/>
              </a:ext>
            </a:extLst>
          </p:cNvPr>
          <p:cNvSpPr>
            <a:spLocks noGrp="1" noChangeArrowheads="1"/>
          </p:cNvSpPr>
          <p:nvPr>
            <p:ph type="title"/>
          </p:nvPr>
        </p:nvSpPr>
        <p:spPr/>
        <p:txBody>
          <a:bodyPr/>
          <a:lstStyle/>
          <a:p>
            <a:r>
              <a:rPr lang="en-US" altLang="en-US"/>
              <a:t>Contiguous Allocation</a:t>
            </a:r>
          </a:p>
        </p:txBody>
      </p:sp>
      <p:sp>
        <p:nvSpPr>
          <p:cNvPr id="90114" name="Rectangle 3">
            <a:extLst>
              <a:ext uri="{FF2B5EF4-FFF2-40B4-BE49-F238E27FC236}">
                <a16:creationId xmlns:a16="http://schemas.microsoft.com/office/drawing/2014/main" id="{23D4901B-4DE8-AA4E-8135-E95D84709B66}"/>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Mapping from logical to physical</a:t>
            </a:r>
          </a:p>
        </p:txBody>
      </p:sp>
      <p:sp>
        <p:nvSpPr>
          <p:cNvPr id="2" name="Footer Placeholder 1">
            <a:extLst>
              <a:ext uri="{FF2B5EF4-FFF2-40B4-BE49-F238E27FC236}">
                <a16:creationId xmlns:a16="http://schemas.microsoft.com/office/drawing/2014/main" id="{F6316A30-5739-3544-9AF8-CCC5E2C46477}"/>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EC76B329-B033-5044-8C24-C9922D06EACB}"/>
              </a:ext>
            </a:extLst>
          </p:cNvPr>
          <p:cNvSpPr>
            <a:spLocks noGrp="1"/>
          </p:cNvSpPr>
          <p:nvPr>
            <p:ph type="sldNum" sz="quarter" idx="12"/>
          </p:nvPr>
        </p:nvSpPr>
        <p:spPr/>
        <p:txBody>
          <a:bodyPr/>
          <a:lstStyle/>
          <a:p>
            <a:pPr>
              <a:defRPr/>
            </a:pPr>
            <a:fld id="{65B9063A-4B5C-114D-A054-84DFCBE1D5C5}" type="slidenum">
              <a:rPr lang="en-US"/>
              <a:pPr>
                <a:defRPr/>
              </a:pPr>
              <a:t>55</a:t>
            </a:fld>
            <a:endParaRPr lang="en-US"/>
          </a:p>
        </p:txBody>
      </p:sp>
      <p:grpSp>
        <p:nvGrpSpPr>
          <p:cNvPr id="90115" name="Group 1">
            <a:extLst>
              <a:ext uri="{FF2B5EF4-FFF2-40B4-BE49-F238E27FC236}">
                <a16:creationId xmlns:a16="http://schemas.microsoft.com/office/drawing/2014/main" id="{31D436D6-30A1-CB44-BA7E-EA3E1BD600C6}"/>
              </a:ext>
            </a:extLst>
          </p:cNvPr>
          <p:cNvGrpSpPr>
            <a:grpSpLocks/>
          </p:cNvGrpSpPr>
          <p:nvPr/>
        </p:nvGrpSpPr>
        <p:grpSpPr bwMode="auto">
          <a:xfrm>
            <a:off x="2655888" y="2127250"/>
            <a:ext cx="1917700" cy="1385888"/>
            <a:chOff x="2655888" y="2127250"/>
            <a:chExt cx="1917700" cy="1385888"/>
          </a:xfrm>
        </p:grpSpPr>
        <p:sp>
          <p:nvSpPr>
            <p:cNvPr id="90120" name="Text Box 4">
              <a:extLst>
                <a:ext uri="{FF2B5EF4-FFF2-40B4-BE49-F238E27FC236}">
                  <a16:creationId xmlns:a16="http://schemas.microsoft.com/office/drawing/2014/main" id="{6D97096F-4A81-7744-8E4C-A488364491D5}"/>
                </a:ext>
              </a:extLst>
            </p:cNvPr>
            <p:cNvSpPr txBox="1">
              <a:spLocks noChangeArrowheads="1"/>
            </p:cNvSpPr>
            <p:nvPr/>
          </p:nvSpPr>
          <p:spPr bwMode="auto">
            <a:xfrm>
              <a:off x="2655888" y="2584450"/>
              <a:ext cx="1265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LA/512</a:t>
              </a:r>
            </a:p>
          </p:txBody>
        </p:sp>
        <p:sp>
          <p:nvSpPr>
            <p:cNvPr id="90121" name="Text Box 5">
              <a:extLst>
                <a:ext uri="{FF2B5EF4-FFF2-40B4-BE49-F238E27FC236}">
                  <a16:creationId xmlns:a16="http://schemas.microsoft.com/office/drawing/2014/main" id="{3D03AD6E-DA07-2544-A413-E41EB044960A}"/>
                </a:ext>
              </a:extLst>
            </p:cNvPr>
            <p:cNvSpPr txBox="1">
              <a:spLocks noChangeArrowheads="1"/>
            </p:cNvSpPr>
            <p:nvPr/>
          </p:nvSpPr>
          <p:spPr bwMode="auto">
            <a:xfrm>
              <a:off x="3768725" y="2127250"/>
              <a:ext cx="804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Q</a:t>
              </a:r>
            </a:p>
          </p:txBody>
        </p:sp>
        <p:sp>
          <p:nvSpPr>
            <p:cNvPr id="90122" name="Text Box 6">
              <a:extLst>
                <a:ext uri="{FF2B5EF4-FFF2-40B4-BE49-F238E27FC236}">
                  <a16:creationId xmlns:a16="http://schemas.microsoft.com/office/drawing/2014/main" id="{CE532162-D1EC-EF4A-B2C1-E824DA718E50}"/>
                </a:ext>
              </a:extLst>
            </p:cNvPr>
            <p:cNvSpPr txBox="1">
              <a:spLocks noChangeArrowheads="1"/>
            </p:cNvSpPr>
            <p:nvPr/>
          </p:nvSpPr>
          <p:spPr bwMode="auto">
            <a:xfrm>
              <a:off x="3825875" y="3143250"/>
              <a:ext cx="63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R</a:t>
              </a:r>
            </a:p>
          </p:txBody>
        </p:sp>
        <p:sp>
          <p:nvSpPr>
            <p:cNvPr id="90123" name="Line 7">
              <a:extLst>
                <a:ext uri="{FF2B5EF4-FFF2-40B4-BE49-F238E27FC236}">
                  <a16:creationId xmlns:a16="http://schemas.microsoft.com/office/drawing/2014/main" id="{15295CB5-8516-E146-820A-8648042431F2}"/>
                </a:ext>
              </a:extLst>
            </p:cNvPr>
            <p:cNvSpPr>
              <a:spLocks noChangeShapeType="1"/>
            </p:cNvSpPr>
            <p:nvPr/>
          </p:nvSpPr>
          <p:spPr bwMode="auto">
            <a:xfrm flipV="1">
              <a:off x="3675327" y="2437022"/>
              <a:ext cx="309298"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90124" name="Line 8">
              <a:extLst>
                <a:ext uri="{FF2B5EF4-FFF2-40B4-BE49-F238E27FC236}">
                  <a16:creationId xmlns:a16="http://schemas.microsoft.com/office/drawing/2014/main" id="{AB85EDF6-3F40-B449-B8C4-008E1017C494}"/>
                </a:ext>
              </a:extLst>
            </p:cNvPr>
            <p:cNvSpPr>
              <a:spLocks noChangeShapeType="1"/>
            </p:cNvSpPr>
            <p:nvPr/>
          </p:nvSpPr>
          <p:spPr bwMode="auto">
            <a:xfrm>
              <a:off x="3711575" y="2954338"/>
              <a:ext cx="27305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
        <p:nvSpPr>
          <p:cNvPr id="90116" name="Rectangle 10">
            <a:extLst>
              <a:ext uri="{FF2B5EF4-FFF2-40B4-BE49-F238E27FC236}">
                <a16:creationId xmlns:a16="http://schemas.microsoft.com/office/drawing/2014/main" id="{0AF36800-3B4D-9946-AE3A-19C7AFE0289E}"/>
              </a:ext>
            </a:extLst>
          </p:cNvPr>
          <p:cNvSpPr>
            <a:spLocks noChangeArrowheads="1"/>
          </p:cNvSpPr>
          <p:nvPr/>
        </p:nvSpPr>
        <p:spPr bwMode="auto">
          <a:xfrm>
            <a:off x="635000" y="3740150"/>
            <a:ext cx="40465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1" eaLnBrk="1" hangingPunct="1"/>
            <a:r>
              <a:rPr lang="en-US" altLang="en-US">
                <a:latin typeface="Helvetica" pitchFamily="2" charset="0"/>
                <a:ea typeface="MS PGothic" panose="020B0600070205080204" pitchFamily="34" charset="-128"/>
              </a:rPr>
              <a:t>Block to be accessed = Q + starting address</a:t>
            </a:r>
          </a:p>
          <a:p>
            <a:pPr lvl="1" eaLnBrk="1" hangingPunct="1"/>
            <a:r>
              <a:rPr lang="en-US" altLang="en-US">
                <a:latin typeface="Helvetica" pitchFamily="2" charset="0"/>
                <a:ea typeface="MS PGothic" panose="020B0600070205080204" pitchFamily="34" charset="-128"/>
              </a:rPr>
              <a:t>Displacement into block = R</a:t>
            </a:r>
          </a:p>
        </p:txBody>
      </p:sp>
      <p:pic>
        <p:nvPicPr>
          <p:cNvPr id="90117" name="Picture 5">
            <a:extLst>
              <a:ext uri="{FF2B5EF4-FFF2-40B4-BE49-F238E27FC236}">
                <a16:creationId xmlns:a16="http://schemas.microsoft.com/office/drawing/2014/main" id="{A349DA11-249A-3B4A-BA24-569E44D8EB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6610" y="2081322"/>
            <a:ext cx="3576638"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itle 1">
            <a:extLst>
              <a:ext uri="{FF2B5EF4-FFF2-40B4-BE49-F238E27FC236}">
                <a16:creationId xmlns:a16="http://schemas.microsoft.com/office/drawing/2014/main" id="{0E27D1EE-CEC7-3A43-971E-5F74E8535D98}"/>
              </a:ext>
            </a:extLst>
          </p:cNvPr>
          <p:cNvSpPr>
            <a:spLocks noGrp="1" noChangeArrowheads="1"/>
          </p:cNvSpPr>
          <p:nvPr>
            <p:ph type="title"/>
          </p:nvPr>
        </p:nvSpPr>
        <p:spPr/>
        <p:txBody>
          <a:bodyPr/>
          <a:lstStyle/>
          <a:p>
            <a:r>
              <a:rPr lang="en-US" altLang="en-US"/>
              <a:t>Allocation Methods - Linked</a:t>
            </a:r>
          </a:p>
        </p:txBody>
      </p:sp>
      <p:sp>
        <p:nvSpPr>
          <p:cNvPr id="92162" name="Content Placeholder 2">
            <a:extLst>
              <a:ext uri="{FF2B5EF4-FFF2-40B4-BE49-F238E27FC236}">
                <a16:creationId xmlns:a16="http://schemas.microsoft.com/office/drawing/2014/main" id="{A26E1B6E-E540-214A-BDF8-2A4FA133F13A}"/>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solidFill>
                  <a:srgbClr val="3366FF"/>
                </a:solidFill>
              </a:rPr>
              <a:t>Linked allocation </a:t>
            </a:r>
            <a:r>
              <a:rPr lang="en-US" altLang="en-US">
                <a:solidFill>
                  <a:srgbClr val="000000"/>
                </a:solidFill>
              </a:rPr>
              <a:t>– each file a linked list of blocks</a:t>
            </a:r>
          </a:p>
          <a:p>
            <a:pPr lvl="1"/>
            <a:r>
              <a:rPr lang="en-US" altLang="en-US">
                <a:solidFill>
                  <a:srgbClr val="000000"/>
                </a:solidFill>
              </a:rPr>
              <a:t>File ends at nil pointer</a:t>
            </a:r>
          </a:p>
          <a:p>
            <a:pPr lvl="1"/>
            <a:r>
              <a:rPr lang="en-US" altLang="en-US">
                <a:solidFill>
                  <a:srgbClr val="000000"/>
                </a:solidFill>
              </a:rPr>
              <a:t>No external fragmentation</a:t>
            </a:r>
          </a:p>
          <a:p>
            <a:pPr lvl="1"/>
            <a:r>
              <a:rPr lang="en-US" altLang="en-US">
                <a:solidFill>
                  <a:srgbClr val="000000"/>
                </a:solidFill>
              </a:rPr>
              <a:t>Each block contains pointer to next block</a:t>
            </a:r>
          </a:p>
          <a:p>
            <a:pPr lvl="1"/>
            <a:r>
              <a:rPr lang="en-US" altLang="en-US">
                <a:solidFill>
                  <a:srgbClr val="000000"/>
                </a:solidFill>
              </a:rPr>
              <a:t>No compaction, external fragmentation</a:t>
            </a:r>
          </a:p>
          <a:p>
            <a:pPr lvl="1"/>
            <a:r>
              <a:rPr lang="en-US" altLang="en-US">
                <a:solidFill>
                  <a:srgbClr val="000000"/>
                </a:solidFill>
              </a:rPr>
              <a:t>Free space management system called when new block needed</a:t>
            </a:r>
          </a:p>
          <a:p>
            <a:pPr lvl="1"/>
            <a:r>
              <a:rPr lang="en-US" altLang="en-US">
                <a:solidFill>
                  <a:srgbClr val="000000"/>
                </a:solidFill>
              </a:rPr>
              <a:t>Improve efficiency by clustering blocks into groups but increases internal fragmentation</a:t>
            </a:r>
          </a:p>
          <a:p>
            <a:pPr lvl="1"/>
            <a:r>
              <a:rPr lang="en-US" altLang="en-US">
                <a:solidFill>
                  <a:srgbClr val="000000"/>
                </a:solidFill>
              </a:rPr>
              <a:t>Reliability can be a problem</a:t>
            </a:r>
          </a:p>
          <a:p>
            <a:pPr lvl="1"/>
            <a:r>
              <a:rPr lang="en-US" altLang="en-US">
                <a:solidFill>
                  <a:srgbClr val="000000"/>
                </a:solidFill>
              </a:rPr>
              <a:t>Locating a block can take many I/Os and disk seeks</a:t>
            </a:r>
          </a:p>
          <a:p>
            <a:pPr>
              <a:buFont typeface="Monotype Sorts" pitchFamily="2" charset="2"/>
              <a:buNone/>
            </a:pPr>
            <a:endParaRPr lang="en-US" altLang="en-US"/>
          </a:p>
          <a:p>
            <a:endParaRPr lang="en-US" altLang="en-US"/>
          </a:p>
        </p:txBody>
      </p:sp>
      <p:sp>
        <p:nvSpPr>
          <p:cNvPr id="2" name="Footer Placeholder 1">
            <a:extLst>
              <a:ext uri="{FF2B5EF4-FFF2-40B4-BE49-F238E27FC236}">
                <a16:creationId xmlns:a16="http://schemas.microsoft.com/office/drawing/2014/main" id="{F08EE7A4-D16F-8941-BBF8-0D04AF327473}"/>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9DF69447-D640-C646-9EA7-21A377DFF195}"/>
              </a:ext>
            </a:extLst>
          </p:cNvPr>
          <p:cNvSpPr>
            <a:spLocks noGrp="1"/>
          </p:cNvSpPr>
          <p:nvPr>
            <p:ph type="sldNum" sz="quarter" idx="12"/>
          </p:nvPr>
        </p:nvSpPr>
        <p:spPr/>
        <p:txBody>
          <a:bodyPr/>
          <a:lstStyle/>
          <a:p>
            <a:pPr>
              <a:defRPr/>
            </a:pPr>
            <a:fld id="{B28BCDE3-6D67-914F-8D2A-B39235AE9072}" type="slidenum">
              <a:rPr lang="en-US"/>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a:extLst>
              <a:ext uri="{FF2B5EF4-FFF2-40B4-BE49-F238E27FC236}">
                <a16:creationId xmlns:a16="http://schemas.microsoft.com/office/drawing/2014/main" id="{6763A618-C757-854E-8DF2-15A9BA6F2F43}"/>
              </a:ext>
            </a:extLst>
          </p:cNvPr>
          <p:cNvSpPr>
            <a:spLocks noGrp="1" noChangeArrowheads="1"/>
          </p:cNvSpPr>
          <p:nvPr>
            <p:ph type="title"/>
          </p:nvPr>
        </p:nvSpPr>
        <p:spPr/>
        <p:txBody>
          <a:bodyPr/>
          <a:lstStyle/>
          <a:p>
            <a:r>
              <a:rPr lang="en-US" altLang="en-US"/>
              <a:t>Allocation Methods – Linked (Cont.)</a:t>
            </a:r>
          </a:p>
        </p:txBody>
      </p:sp>
      <p:sp>
        <p:nvSpPr>
          <p:cNvPr id="93186" name="Content Placeholder 2">
            <a:extLst>
              <a:ext uri="{FF2B5EF4-FFF2-40B4-BE49-F238E27FC236}">
                <a16:creationId xmlns:a16="http://schemas.microsoft.com/office/drawing/2014/main" id="{48D30D32-3B04-4F44-9B6D-D68ABA3CC9A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solidFill>
                  <a:srgbClr val="000000"/>
                </a:solidFill>
              </a:rPr>
              <a:t>FAT (File Allocation Table) variation</a:t>
            </a:r>
          </a:p>
          <a:p>
            <a:pPr lvl="1"/>
            <a:r>
              <a:rPr lang="en-US" altLang="en-US">
                <a:solidFill>
                  <a:srgbClr val="000000"/>
                </a:solidFill>
              </a:rPr>
              <a:t>Beginning of volume has table, indexed by block number</a:t>
            </a:r>
          </a:p>
          <a:p>
            <a:pPr lvl="1"/>
            <a:r>
              <a:rPr lang="en-US" altLang="en-US">
                <a:solidFill>
                  <a:srgbClr val="000000"/>
                </a:solidFill>
              </a:rPr>
              <a:t>Much like a linked list, but faster on disk and cacheable </a:t>
            </a:r>
          </a:p>
          <a:p>
            <a:pPr lvl="1"/>
            <a:r>
              <a:rPr lang="en-US" altLang="en-US">
                <a:solidFill>
                  <a:srgbClr val="000000"/>
                </a:solidFill>
              </a:rPr>
              <a:t>New block allocation simple</a:t>
            </a:r>
          </a:p>
          <a:p>
            <a:pPr>
              <a:buFont typeface="Monotype Sorts" pitchFamily="2" charset="2"/>
              <a:buNone/>
            </a:pPr>
            <a:endParaRPr lang="en-US" altLang="en-US"/>
          </a:p>
          <a:p>
            <a:endParaRPr lang="en-US" altLang="en-US"/>
          </a:p>
        </p:txBody>
      </p:sp>
      <p:sp>
        <p:nvSpPr>
          <p:cNvPr id="2" name="Footer Placeholder 1">
            <a:extLst>
              <a:ext uri="{FF2B5EF4-FFF2-40B4-BE49-F238E27FC236}">
                <a16:creationId xmlns:a16="http://schemas.microsoft.com/office/drawing/2014/main" id="{CDB71535-2D74-3148-A475-61ACA1B0A855}"/>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5185224-2209-C048-94CA-45FB7683BB5D}"/>
              </a:ext>
            </a:extLst>
          </p:cNvPr>
          <p:cNvSpPr>
            <a:spLocks noGrp="1"/>
          </p:cNvSpPr>
          <p:nvPr>
            <p:ph type="sldNum" sz="quarter" idx="12"/>
          </p:nvPr>
        </p:nvSpPr>
        <p:spPr/>
        <p:txBody>
          <a:bodyPr/>
          <a:lstStyle/>
          <a:p>
            <a:pPr>
              <a:defRPr/>
            </a:pPr>
            <a:fld id="{E920F300-CCF1-8A42-BF1D-83EA78DFCCA7}" type="slidenum">
              <a:rPr lang="en-US"/>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337A4D1F-7C64-4D4A-AEA5-4BF21C2E947F}"/>
              </a:ext>
            </a:extLst>
          </p:cNvPr>
          <p:cNvSpPr>
            <a:spLocks noGrp="1" noChangeArrowheads="1"/>
          </p:cNvSpPr>
          <p:nvPr>
            <p:ph type="title"/>
          </p:nvPr>
        </p:nvSpPr>
        <p:spPr/>
        <p:txBody>
          <a:bodyPr/>
          <a:lstStyle/>
          <a:p>
            <a:r>
              <a:rPr lang="en-US" altLang="en-US"/>
              <a:t>Linked Allocation</a:t>
            </a:r>
          </a:p>
        </p:txBody>
      </p:sp>
      <p:sp>
        <p:nvSpPr>
          <p:cNvPr id="94210" name="Rectangle 3">
            <a:extLst>
              <a:ext uri="{FF2B5EF4-FFF2-40B4-BE49-F238E27FC236}">
                <a16:creationId xmlns:a16="http://schemas.microsoft.com/office/drawing/2014/main" id="{58772F67-D095-E343-80D1-679622FE0394}"/>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Each file is a linked list of disk blocks: blocks may be scattered anywhere on the disk</a:t>
            </a:r>
          </a:p>
        </p:txBody>
      </p:sp>
      <p:sp>
        <p:nvSpPr>
          <p:cNvPr id="2" name="Footer Placeholder 1">
            <a:extLst>
              <a:ext uri="{FF2B5EF4-FFF2-40B4-BE49-F238E27FC236}">
                <a16:creationId xmlns:a16="http://schemas.microsoft.com/office/drawing/2014/main" id="{319B057B-EEB8-8148-BC75-CACB920A57AC}"/>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0923341-EF77-AD4F-B7D3-8B4F7703177F}"/>
              </a:ext>
            </a:extLst>
          </p:cNvPr>
          <p:cNvSpPr>
            <a:spLocks noGrp="1"/>
          </p:cNvSpPr>
          <p:nvPr>
            <p:ph type="sldNum" sz="quarter" idx="12"/>
          </p:nvPr>
        </p:nvSpPr>
        <p:spPr/>
        <p:txBody>
          <a:bodyPr/>
          <a:lstStyle/>
          <a:p>
            <a:pPr>
              <a:defRPr/>
            </a:pPr>
            <a:fld id="{D3B74AB5-F7E5-0D47-BC95-57764B31CF76}" type="slidenum">
              <a:rPr lang="en-US"/>
              <a:pPr>
                <a:defRPr/>
              </a:pPr>
              <a:t>58</a:t>
            </a:fld>
            <a:endParaRPr lang="en-US"/>
          </a:p>
        </p:txBody>
      </p:sp>
      <p:grpSp>
        <p:nvGrpSpPr>
          <p:cNvPr id="94211" name="Group 4">
            <a:extLst>
              <a:ext uri="{FF2B5EF4-FFF2-40B4-BE49-F238E27FC236}">
                <a16:creationId xmlns:a16="http://schemas.microsoft.com/office/drawing/2014/main" id="{62208E29-0A11-7D45-AB72-6BFE307992A4}"/>
              </a:ext>
            </a:extLst>
          </p:cNvPr>
          <p:cNvGrpSpPr>
            <a:grpSpLocks/>
          </p:cNvGrpSpPr>
          <p:nvPr/>
        </p:nvGrpSpPr>
        <p:grpSpPr bwMode="auto">
          <a:xfrm>
            <a:off x="3808468" y="2406651"/>
            <a:ext cx="2765425" cy="1500187"/>
            <a:chOff x="1684" y="1576"/>
            <a:chExt cx="1742" cy="945"/>
          </a:xfrm>
        </p:grpSpPr>
        <p:sp>
          <p:nvSpPr>
            <p:cNvPr id="94222" name="Rectangle 5">
              <a:extLst>
                <a:ext uri="{FF2B5EF4-FFF2-40B4-BE49-F238E27FC236}">
                  <a16:creationId xmlns:a16="http://schemas.microsoft.com/office/drawing/2014/main" id="{33DC2A85-8061-7E49-B7B1-0A786879497E}"/>
                </a:ext>
              </a:extLst>
            </p:cNvPr>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r>
                <a:rPr lang="en-US" altLang="en-US">
                  <a:latin typeface="Helvetica" pitchFamily="2" charset="0"/>
                  <a:ea typeface="MS PGothic" panose="020B0600070205080204" pitchFamily="34" charset="-128"/>
                </a:rPr>
                <a:t>pointer</a:t>
              </a:r>
            </a:p>
          </p:txBody>
        </p:sp>
        <p:sp>
          <p:nvSpPr>
            <p:cNvPr id="94223" name="Rectangle 6">
              <a:extLst>
                <a:ext uri="{FF2B5EF4-FFF2-40B4-BE49-F238E27FC236}">
                  <a16:creationId xmlns:a16="http://schemas.microsoft.com/office/drawing/2014/main" id="{40A02226-E255-AA49-AD24-DCAFC54BA241}"/>
                </a:ext>
              </a:extLst>
            </p:cNvPr>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latin typeface="Verdana" panose="020B0604030504040204" pitchFamily="34" charset="0"/>
                <a:ea typeface="MS PGothic" panose="020B0600070205080204" pitchFamily="34" charset="-128"/>
              </a:endParaRPr>
            </a:p>
          </p:txBody>
        </p:sp>
        <p:sp>
          <p:nvSpPr>
            <p:cNvPr id="94224" name="Text Box 7">
              <a:extLst>
                <a:ext uri="{FF2B5EF4-FFF2-40B4-BE49-F238E27FC236}">
                  <a16:creationId xmlns:a16="http://schemas.microsoft.com/office/drawing/2014/main" id="{DEB8AB44-0A3B-5B45-8F16-1201D9385D4D}"/>
                </a:ext>
              </a:extLst>
            </p:cNvPr>
            <p:cNvSpPr txBox="1">
              <a:spLocks noChangeArrowheads="1"/>
            </p:cNvSpPr>
            <p:nvPr/>
          </p:nvSpPr>
          <p:spPr bwMode="auto">
            <a:xfrm>
              <a:off x="1684" y="1596"/>
              <a:ext cx="78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block      =</a:t>
              </a:r>
            </a:p>
          </p:txBody>
        </p:sp>
      </p:grpSp>
      <p:sp>
        <p:nvSpPr>
          <p:cNvPr id="8" name="Rectangle 3">
            <a:extLst>
              <a:ext uri="{FF2B5EF4-FFF2-40B4-BE49-F238E27FC236}">
                <a16:creationId xmlns:a16="http://schemas.microsoft.com/office/drawing/2014/main" id="{F961ECC3-D8F9-3649-94AD-85A5651EB112}"/>
              </a:ext>
            </a:extLst>
          </p:cNvPr>
          <p:cNvSpPr txBox="1">
            <a:spLocks noChangeArrowheads="1"/>
          </p:cNvSpPr>
          <p:nvPr/>
        </p:nvSpPr>
        <p:spPr bwMode="auto">
          <a:xfrm>
            <a:off x="806450" y="3109913"/>
            <a:ext cx="7370763" cy="906462"/>
          </a:xfrm>
          <a:prstGeom prst="rect">
            <a:avLst/>
          </a:prstGeom>
          <a:noFill/>
          <a:ln>
            <a:noFill/>
          </a:ln>
        </p:spPr>
        <p:txBody>
          <a:bodyPr/>
          <a:lstStyle>
            <a:lvl1pPr marL="342900" indent="-342900" algn="l" rtl="0" eaLnBrk="0" fontAlgn="base" hangingPunct="0">
              <a:spcBef>
                <a:spcPct val="35000"/>
              </a:spcBef>
              <a:spcAft>
                <a:spcPct val="0"/>
              </a:spcAft>
              <a:buClr>
                <a:srgbClr val="993300"/>
              </a:buClr>
              <a:buSzPct val="90000"/>
              <a:buFont typeface="Monotype Sorts" pitchFamily="-84" charset="2"/>
              <a:buChar char="n"/>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80000"/>
              <a:buFont typeface="Monotype Sorts" pitchFamily="-84" charset="2"/>
              <a:buChar char="l"/>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buFont typeface="Monotype Sorts" pitchFamily="-84" charset="2"/>
              <a:buNone/>
              <a:defRPr/>
            </a:pPr>
            <a:endParaRPr lang="en-US" altLang="en-US" kern="0"/>
          </a:p>
          <a:p>
            <a:pPr>
              <a:defRPr/>
            </a:pPr>
            <a:r>
              <a:rPr lang="en-US" altLang="en-US" kern="0"/>
              <a:t>Mapping</a:t>
            </a:r>
          </a:p>
        </p:txBody>
      </p:sp>
      <p:sp>
        <p:nvSpPr>
          <p:cNvPr id="94213" name="Rectangle 4">
            <a:extLst>
              <a:ext uri="{FF2B5EF4-FFF2-40B4-BE49-F238E27FC236}">
                <a16:creationId xmlns:a16="http://schemas.microsoft.com/office/drawing/2014/main" id="{9E5D92EB-2EE3-E549-B406-6D61238AF294}"/>
              </a:ext>
            </a:extLst>
          </p:cNvPr>
          <p:cNvSpPr>
            <a:spLocks noChangeArrowheads="1"/>
          </p:cNvSpPr>
          <p:nvPr/>
        </p:nvSpPr>
        <p:spPr bwMode="auto">
          <a:xfrm>
            <a:off x="685800" y="4933950"/>
            <a:ext cx="7837488"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lvl="1" eaLnBrk="1" hangingPunct="1">
              <a:buClr>
                <a:schemeClr val="accent2"/>
              </a:buClr>
              <a:buSzPct val="90000"/>
            </a:pPr>
            <a:r>
              <a:rPr kumimoji="1" lang="en-US" altLang="en-US">
                <a:latin typeface="Helvetica" pitchFamily="2" charset="0"/>
                <a:ea typeface="MS PGothic" panose="020B0600070205080204" pitchFamily="34" charset="-128"/>
              </a:rPr>
              <a:t>Block to be accessed is the Qth block in the linked chain of blocks representing the file.</a:t>
            </a:r>
          </a:p>
          <a:p>
            <a:pPr lvl="1" eaLnBrk="1" hangingPunct="1">
              <a:buClr>
                <a:schemeClr val="accent2"/>
              </a:buClr>
              <a:buSzPct val="90000"/>
            </a:pPr>
            <a:endParaRPr kumimoji="1" lang="en-US" altLang="en-US">
              <a:latin typeface="Helvetica" pitchFamily="2" charset="0"/>
              <a:ea typeface="MS PGothic" panose="020B0600070205080204" pitchFamily="34" charset="-128"/>
            </a:endParaRPr>
          </a:p>
          <a:p>
            <a:pPr lvl="1" eaLnBrk="1" hangingPunct="1">
              <a:buClr>
                <a:schemeClr val="accent2"/>
              </a:buClr>
              <a:buSzPct val="90000"/>
            </a:pPr>
            <a:r>
              <a:rPr kumimoji="1" lang="en-US" altLang="en-US">
                <a:latin typeface="Helvetica" pitchFamily="2" charset="0"/>
                <a:ea typeface="MS PGothic" panose="020B0600070205080204" pitchFamily="34" charset="-128"/>
              </a:rPr>
              <a:t>Displacement into block = R + 1</a:t>
            </a:r>
          </a:p>
        </p:txBody>
      </p:sp>
      <p:grpSp>
        <p:nvGrpSpPr>
          <p:cNvPr id="94214" name="Group 1">
            <a:extLst>
              <a:ext uri="{FF2B5EF4-FFF2-40B4-BE49-F238E27FC236}">
                <a16:creationId xmlns:a16="http://schemas.microsoft.com/office/drawing/2014/main" id="{39ED101A-F6D5-4743-A033-BBC1A4E5BE59}"/>
              </a:ext>
            </a:extLst>
          </p:cNvPr>
          <p:cNvGrpSpPr>
            <a:grpSpLocks/>
          </p:cNvGrpSpPr>
          <p:nvPr/>
        </p:nvGrpSpPr>
        <p:grpSpPr bwMode="auto">
          <a:xfrm>
            <a:off x="3232150" y="3935413"/>
            <a:ext cx="1374775" cy="985837"/>
            <a:chOff x="3232150" y="3935037"/>
            <a:chExt cx="1374775" cy="985838"/>
          </a:xfrm>
        </p:grpSpPr>
        <p:sp>
          <p:nvSpPr>
            <p:cNvPr id="94217" name="Text Box 5">
              <a:extLst>
                <a:ext uri="{FF2B5EF4-FFF2-40B4-BE49-F238E27FC236}">
                  <a16:creationId xmlns:a16="http://schemas.microsoft.com/office/drawing/2014/main" id="{A4E142B0-EFF7-5242-974C-BF3405730833}"/>
                </a:ext>
              </a:extLst>
            </p:cNvPr>
            <p:cNvSpPr txBox="1">
              <a:spLocks noChangeArrowheads="1"/>
            </p:cNvSpPr>
            <p:nvPr/>
          </p:nvSpPr>
          <p:spPr bwMode="auto">
            <a:xfrm>
              <a:off x="3232150" y="4250950"/>
              <a:ext cx="8985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LA/511</a:t>
              </a:r>
            </a:p>
          </p:txBody>
        </p:sp>
        <p:sp>
          <p:nvSpPr>
            <p:cNvPr id="94218" name="Text Box 6">
              <a:extLst>
                <a:ext uri="{FF2B5EF4-FFF2-40B4-BE49-F238E27FC236}">
                  <a16:creationId xmlns:a16="http://schemas.microsoft.com/office/drawing/2014/main" id="{FC2DAA37-95E9-054E-B4FF-EDCD55CA91F8}"/>
                </a:ext>
              </a:extLst>
            </p:cNvPr>
            <p:cNvSpPr txBox="1">
              <a:spLocks noChangeArrowheads="1"/>
            </p:cNvSpPr>
            <p:nvPr/>
          </p:nvSpPr>
          <p:spPr bwMode="auto">
            <a:xfrm>
              <a:off x="4241800" y="3935037"/>
              <a:ext cx="36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Q</a:t>
              </a:r>
            </a:p>
          </p:txBody>
        </p:sp>
        <p:sp>
          <p:nvSpPr>
            <p:cNvPr id="94219" name="Text Box 7">
              <a:extLst>
                <a:ext uri="{FF2B5EF4-FFF2-40B4-BE49-F238E27FC236}">
                  <a16:creationId xmlns:a16="http://schemas.microsoft.com/office/drawing/2014/main" id="{6D95E9AB-5D3B-564F-AA13-CBC1263FED6D}"/>
                </a:ext>
              </a:extLst>
            </p:cNvPr>
            <p:cNvSpPr txBox="1">
              <a:spLocks noChangeArrowheads="1"/>
            </p:cNvSpPr>
            <p:nvPr/>
          </p:nvSpPr>
          <p:spPr bwMode="auto">
            <a:xfrm>
              <a:off x="4241800" y="4550987"/>
              <a:ext cx="352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spcBef>
                  <a:spcPct val="50000"/>
                </a:spcBef>
              </a:pPr>
              <a:r>
                <a:rPr lang="en-US" altLang="en-US">
                  <a:latin typeface="Helvetica" pitchFamily="2" charset="0"/>
                  <a:ea typeface="MS PGothic" panose="020B0600070205080204" pitchFamily="34" charset="-128"/>
                </a:rPr>
                <a:t>R</a:t>
              </a:r>
            </a:p>
          </p:txBody>
        </p:sp>
        <p:sp>
          <p:nvSpPr>
            <p:cNvPr id="94220" name="Line 8">
              <a:extLst>
                <a:ext uri="{FF2B5EF4-FFF2-40B4-BE49-F238E27FC236}">
                  <a16:creationId xmlns:a16="http://schemas.microsoft.com/office/drawing/2014/main" id="{2E0F83AB-5060-9442-9984-114FFC45B421}"/>
                </a:ext>
              </a:extLst>
            </p:cNvPr>
            <p:cNvSpPr>
              <a:spLocks noChangeShapeType="1"/>
            </p:cNvSpPr>
            <p:nvPr/>
          </p:nvSpPr>
          <p:spPr bwMode="auto">
            <a:xfrm flipV="1">
              <a:off x="4049713" y="4177925"/>
              <a:ext cx="258762"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sp>
          <p:nvSpPr>
            <p:cNvPr id="94221" name="Line 9">
              <a:extLst>
                <a:ext uri="{FF2B5EF4-FFF2-40B4-BE49-F238E27FC236}">
                  <a16:creationId xmlns:a16="http://schemas.microsoft.com/office/drawing/2014/main" id="{2B952EBB-91A5-2148-84B0-D95453D039D8}"/>
                </a:ext>
              </a:extLst>
            </p:cNvPr>
            <p:cNvSpPr>
              <a:spLocks noChangeShapeType="1"/>
            </p:cNvSpPr>
            <p:nvPr/>
          </p:nvSpPr>
          <p:spPr bwMode="auto">
            <a:xfrm>
              <a:off x="4057650" y="4489075"/>
              <a:ext cx="258763" cy="1730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35" tIns="45718" rIns="91435" bIns="45718" anchor="ctr"/>
            <a:lstStyle/>
            <a:p>
              <a:endParaRPr lang="en-US"/>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92C58698-8562-1B4E-BB39-9AB913618A9E}"/>
              </a:ext>
            </a:extLst>
          </p:cNvPr>
          <p:cNvSpPr>
            <a:spLocks noGrp="1" noChangeArrowheads="1"/>
          </p:cNvSpPr>
          <p:nvPr>
            <p:ph type="title"/>
          </p:nvPr>
        </p:nvSpPr>
        <p:spPr/>
        <p:txBody>
          <a:bodyPr/>
          <a:lstStyle/>
          <a:p>
            <a:r>
              <a:rPr lang="en-US" altLang="en-US"/>
              <a:t>Linked Allocation</a:t>
            </a:r>
            <a:endParaRPr lang="en-US" altLang="en-US" sz="2400"/>
          </a:p>
        </p:txBody>
      </p:sp>
      <p:sp>
        <p:nvSpPr>
          <p:cNvPr id="4" name="Content Placeholder 3">
            <a:extLst>
              <a:ext uri="{FF2B5EF4-FFF2-40B4-BE49-F238E27FC236}">
                <a16:creationId xmlns:a16="http://schemas.microsoft.com/office/drawing/2014/main" id="{CC2F1B85-538F-5743-B5F7-907A0571C17F}"/>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B464F205-379D-2645-800C-EADC0F73ABAF}"/>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91A61937-28A1-8C49-907C-CBEB864F643B}"/>
              </a:ext>
            </a:extLst>
          </p:cNvPr>
          <p:cNvSpPr>
            <a:spLocks noGrp="1"/>
          </p:cNvSpPr>
          <p:nvPr>
            <p:ph type="sldNum" sz="quarter" idx="12"/>
          </p:nvPr>
        </p:nvSpPr>
        <p:spPr/>
        <p:txBody>
          <a:bodyPr/>
          <a:lstStyle/>
          <a:p>
            <a:pPr>
              <a:defRPr/>
            </a:pPr>
            <a:fld id="{2054038E-34A3-6A41-B78A-8A3C4CD1356E}" type="slidenum">
              <a:rPr lang="en-US"/>
              <a:pPr>
                <a:defRPr/>
              </a:pPr>
              <a:t>59</a:t>
            </a:fld>
            <a:endParaRPr lang="en-US"/>
          </a:p>
        </p:txBody>
      </p:sp>
      <p:pic>
        <p:nvPicPr>
          <p:cNvPr id="96258" name="Picture 5">
            <a:extLst>
              <a:ext uri="{FF2B5EF4-FFF2-40B4-BE49-F238E27FC236}">
                <a16:creationId xmlns:a16="http://schemas.microsoft.com/office/drawing/2014/main" id="{C03EA432-6E19-A645-B9A1-DC673BD539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3" y="1308100"/>
            <a:ext cx="4543425"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F62AD097-67FD-6247-AB84-F3CC70F9C1C0}"/>
              </a:ext>
            </a:extLst>
          </p:cNvPr>
          <p:cNvSpPr>
            <a:spLocks noGrp="1" noChangeArrowheads="1"/>
          </p:cNvSpPr>
          <p:nvPr>
            <p:ph type="title"/>
          </p:nvPr>
        </p:nvSpPr>
        <p:spPr/>
        <p:txBody>
          <a:bodyPr/>
          <a:lstStyle/>
          <a:p>
            <a:r>
              <a:rPr lang="en-US" altLang="en-US"/>
              <a:t>File Concept</a:t>
            </a:r>
          </a:p>
        </p:txBody>
      </p:sp>
      <p:sp>
        <p:nvSpPr>
          <p:cNvPr id="14338" name="Rectangle 3">
            <a:extLst>
              <a:ext uri="{FF2B5EF4-FFF2-40B4-BE49-F238E27FC236}">
                <a16:creationId xmlns:a16="http://schemas.microsoft.com/office/drawing/2014/main" id="{79860684-316E-4749-A146-35A100A0422B}"/>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A file is basically a contiguous </a:t>
            </a:r>
            <a:r>
              <a:rPr lang="en-US" altLang="en-US" dirty="0">
                <a:highlight>
                  <a:srgbClr val="FFFF00"/>
                </a:highlight>
              </a:rPr>
              <a:t>logical address space</a:t>
            </a:r>
          </a:p>
          <a:p>
            <a:endParaRPr lang="en-US" altLang="en-US" dirty="0"/>
          </a:p>
          <a:p>
            <a:r>
              <a:rPr lang="en-US" altLang="en-US" dirty="0"/>
              <a:t>Types: </a:t>
            </a:r>
          </a:p>
          <a:p>
            <a:pPr lvl="1"/>
            <a:r>
              <a:rPr lang="en-US" altLang="en-US" dirty="0"/>
              <a:t>Data</a:t>
            </a:r>
          </a:p>
          <a:p>
            <a:pPr lvl="2"/>
            <a:r>
              <a:rPr lang="en-US" altLang="en-US" dirty="0"/>
              <a:t>numeric</a:t>
            </a:r>
          </a:p>
          <a:p>
            <a:pPr lvl="2"/>
            <a:r>
              <a:rPr lang="en-US" altLang="en-US" dirty="0"/>
              <a:t>character</a:t>
            </a:r>
          </a:p>
          <a:p>
            <a:pPr lvl="2"/>
            <a:r>
              <a:rPr lang="en-US" altLang="en-US" dirty="0"/>
              <a:t>binary</a:t>
            </a:r>
          </a:p>
          <a:p>
            <a:pPr lvl="1"/>
            <a:r>
              <a:rPr lang="en-US" altLang="en-US" dirty="0"/>
              <a:t>Program</a:t>
            </a:r>
          </a:p>
          <a:p>
            <a:endParaRPr lang="en-US" altLang="en-US" dirty="0"/>
          </a:p>
          <a:p>
            <a:r>
              <a:rPr lang="en-US" altLang="en-US" dirty="0"/>
              <a:t>File contents are defined and interpreted by the file’s creator (e.g., application)</a:t>
            </a:r>
          </a:p>
          <a:p>
            <a:pPr lvl="1"/>
            <a:r>
              <a:rPr lang="en-US" altLang="en-US" dirty="0"/>
              <a:t>Many types: </a:t>
            </a:r>
            <a:r>
              <a:rPr lang="en-US" altLang="en-US" b="1" dirty="0">
                <a:solidFill>
                  <a:srgbClr val="3366FF"/>
                </a:solidFill>
              </a:rPr>
              <a:t>text file, source file, executable file</a:t>
            </a:r>
          </a:p>
        </p:txBody>
      </p:sp>
      <p:sp>
        <p:nvSpPr>
          <p:cNvPr id="2" name="Footer Placeholder 1">
            <a:extLst>
              <a:ext uri="{FF2B5EF4-FFF2-40B4-BE49-F238E27FC236}">
                <a16:creationId xmlns:a16="http://schemas.microsoft.com/office/drawing/2014/main" id="{C70E23DA-95DC-8B49-B6A8-124A55C272CF}"/>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B2BC265-47FB-EF4E-9FFE-CF93D99AFE6E}"/>
              </a:ext>
            </a:extLst>
          </p:cNvPr>
          <p:cNvSpPr>
            <a:spLocks noGrp="1"/>
          </p:cNvSpPr>
          <p:nvPr>
            <p:ph type="sldNum" sz="quarter" idx="12"/>
          </p:nvPr>
        </p:nvSpPr>
        <p:spPr/>
        <p:txBody>
          <a:bodyPr/>
          <a:lstStyle/>
          <a:p>
            <a:pPr>
              <a:defRPr/>
            </a:pPr>
            <a:fld id="{32B363A1-5DDE-8E47-9496-26B303019ECA}" type="slidenum">
              <a:rPr lang="en-US"/>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FC975113-9B5B-1044-8A39-CD982E760E8A}"/>
              </a:ext>
            </a:extLst>
          </p:cNvPr>
          <p:cNvSpPr>
            <a:spLocks noGrp="1" noChangeArrowheads="1"/>
          </p:cNvSpPr>
          <p:nvPr>
            <p:ph type="title"/>
          </p:nvPr>
        </p:nvSpPr>
        <p:spPr/>
        <p:txBody>
          <a:bodyPr/>
          <a:lstStyle/>
          <a:p>
            <a:r>
              <a:rPr lang="en-US" altLang="en-US"/>
              <a:t>File-Allocation Table (FAT)</a:t>
            </a:r>
            <a:endParaRPr lang="en-US" altLang="en-US" sz="2400"/>
          </a:p>
        </p:txBody>
      </p:sp>
      <p:sp>
        <p:nvSpPr>
          <p:cNvPr id="2" name="Footer Placeholder 1">
            <a:extLst>
              <a:ext uri="{FF2B5EF4-FFF2-40B4-BE49-F238E27FC236}">
                <a16:creationId xmlns:a16="http://schemas.microsoft.com/office/drawing/2014/main" id="{5B0C1FDF-22BA-3D43-BD21-5736233E0661}"/>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E84B1C1-7368-0C49-B321-8548AB1D2934}"/>
              </a:ext>
            </a:extLst>
          </p:cNvPr>
          <p:cNvSpPr>
            <a:spLocks noGrp="1"/>
          </p:cNvSpPr>
          <p:nvPr>
            <p:ph type="sldNum" sz="quarter" idx="12"/>
          </p:nvPr>
        </p:nvSpPr>
        <p:spPr/>
        <p:txBody>
          <a:bodyPr/>
          <a:lstStyle/>
          <a:p>
            <a:pPr>
              <a:defRPr/>
            </a:pPr>
            <a:fld id="{807289FD-6E15-DF4C-98AE-C6CE9874077B}" type="slidenum">
              <a:rPr lang="en-US"/>
              <a:pPr>
                <a:defRPr/>
              </a:pPr>
              <a:t>60</a:t>
            </a:fld>
            <a:endParaRPr lang="en-US"/>
          </a:p>
        </p:txBody>
      </p:sp>
      <p:pic>
        <p:nvPicPr>
          <p:cNvPr id="98306" name="Picture 5">
            <a:extLst>
              <a:ext uri="{FF2B5EF4-FFF2-40B4-BE49-F238E27FC236}">
                <a16:creationId xmlns:a16="http://schemas.microsoft.com/office/drawing/2014/main" id="{2F029C3E-F889-6047-8182-8FBCE0C42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181" y="1538288"/>
            <a:ext cx="5481638"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a:extLst>
              <a:ext uri="{FF2B5EF4-FFF2-40B4-BE49-F238E27FC236}">
                <a16:creationId xmlns:a16="http://schemas.microsoft.com/office/drawing/2014/main" id="{84DC185E-39EF-7240-B5D4-911F95282042}"/>
              </a:ext>
            </a:extLst>
          </p:cNvPr>
          <p:cNvSpPr>
            <a:spLocks noGrp="1" noChangeArrowheads="1"/>
          </p:cNvSpPr>
          <p:nvPr>
            <p:ph type="title"/>
          </p:nvPr>
        </p:nvSpPr>
        <p:spPr/>
        <p:txBody>
          <a:bodyPr/>
          <a:lstStyle/>
          <a:p>
            <a:r>
              <a:rPr lang="en-US" altLang="en-US"/>
              <a:t>Allocation Methods - Indexed</a:t>
            </a:r>
          </a:p>
        </p:txBody>
      </p:sp>
      <p:sp>
        <p:nvSpPr>
          <p:cNvPr id="100354" name="Content Placeholder 2">
            <a:extLst>
              <a:ext uri="{FF2B5EF4-FFF2-40B4-BE49-F238E27FC236}">
                <a16:creationId xmlns:a16="http://schemas.microsoft.com/office/drawing/2014/main" id="{B144D1EE-9726-1248-882A-E62919DFD644}"/>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solidFill>
                  <a:srgbClr val="3366FF"/>
                </a:solidFill>
              </a:rPr>
              <a:t>Indexed allocation</a:t>
            </a:r>
          </a:p>
          <a:p>
            <a:pPr lvl="1"/>
            <a:r>
              <a:rPr lang="en-US" altLang="en-US">
                <a:solidFill>
                  <a:srgbClr val="000000"/>
                </a:solidFill>
              </a:rPr>
              <a:t>Each file has its own </a:t>
            </a:r>
            <a:r>
              <a:rPr lang="en-US" altLang="en-US" b="1">
                <a:solidFill>
                  <a:srgbClr val="3366FF"/>
                </a:solidFill>
              </a:rPr>
              <a:t>index block</a:t>
            </a:r>
            <a:r>
              <a:rPr lang="en-US" altLang="en-US">
                <a:solidFill>
                  <a:srgbClr val="000000"/>
                </a:solidFill>
              </a:rPr>
              <a:t>(s) of pointers to its data blocks</a:t>
            </a:r>
          </a:p>
          <a:p>
            <a:endParaRPr lang="en-US" altLang="en-US">
              <a:solidFill>
                <a:srgbClr val="000000"/>
              </a:solidFill>
            </a:endParaRPr>
          </a:p>
          <a:p>
            <a:r>
              <a:rPr lang="en-US" altLang="en-US">
                <a:solidFill>
                  <a:srgbClr val="000000"/>
                </a:solidFill>
              </a:rPr>
              <a:t>Logical view</a:t>
            </a:r>
          </a:p>
          <a:p>
            <a:endParaRPr lang="en-US" altLang="en-US"/>
          </a:p>
        </p:txBody>
      </p:sp>
      <p:sp>
        <p:nvSpPr>
          <p:cNvPr id="2" name="Footer Placeholder 1">
            <a:extLst>
              <a:ext uri="{FF2B5EF4-FFF2-40B4-BE49-F238E27FC236}">
                <a16:creationId xmlns:a16="http://schemas.microsoft.com/office/drawing/2014/main" id="{A014C0B0-DB16-9546-9FE0-62200C5A243F}"/>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360E7B2-CFD4-F14B-8110-51C817ADBBD8}"/>
              </a:ext>
            </a:extLst>
          </p:cNvPr>
          <p:cNvSpPr>
            <a:spLocks noGrp="1"/>
          </p:cNvSpPr>
          <p:nvPr>
            <p:ph type="sldNum" sz="quarter" idx="12"/>
          </p:nvPr>
        </p:nvSpPr>
        <p:spPr/>
        <p:txBody>
          <a:bodyPr/>
          <a:lstStyle/>
          <a:p>
            <a:pPr>
              <a:defRPr/>
            </a:pPr>
            <a:fld id="{E4F5EF70-138B-2745-8A88-BB9BDD0F431B}" type="slidenum">
              <a:rPr lang="en-US"/>
              <a:pPr>
                <a:defRPr/>
              </a:pPr>
              <a:t>61</a:t>
            </a:fld>
            <a:endParaRPr lang="en-US"/>
          </a:p>
        </p:txBody>
      </p:sp>
      <p:pic>
        <p:nvPicPr>
          <p:cNvPr id="100355" name="Picture 2">
            <a:extLst>
              <a:ext uri="{FF2B5EF4-FFF2-40B4-BE49-F238E27FC236}">
                <a16:creationId xmlns:a16="http://schemas.microsoft.com/office/drawing/2014/main" id="{A5AFE1A3-0BAC-DA4D-93DA-CCB914860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2843213"/>
            <a:ext cx="22860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73522C7E-9780-AF49-90DC-91377F3BDB90}"/>
              </a:ext>
            </a:extLst>
          </p:cNvPr>
          <p:cNvSpPr>
            <a:spLocks noGrp="1" noChangeArrowheads="1"/>
          </p:cNvSpPr>
          <p:nvPr>
            <p:ph type="title"/>
          </p:nvPr>
        </p:nvSpPr>
        <p:spPr/>
        <p:txBody>
          <a:bodyPr/>
          <a:lstStyle/>
          <a:p>
            <a:r>
              <a:rPr lang="en-US" altLang="en-US"/>
              <a:t>Example of Indexed Allocation</a:t>
            </a:r>
            <a:endParaRPr lang="en-US" altLang="en-US" sz="2400"/>
          </a:p>
        </p:txBody>
      </p:sp>
      <p:sp>
        <p:nvSpPr>
          <p:cNvPr id="2" name="Footer Placeholder 1">
            <a:extLst>
              <a:ext uri="{FF2B5EF4-FFF2-40B4-BE49-F238E27FC236}">
                <a16:creationId xmlns:a16="http://schemas.microsoft.com/office/drawing/2014/main" id="{F009E932-DC21-4147-A78A-39C7D644C7D9}"/>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86429742-D909-8548-B673-2A8689FB9CF9}"/>
              </a:ext>
            </a:extLst>
          </p:cNvPr>
          <p:cNvSpPr>
            <a:spLocks noGrp="1"/>
          </p:cNvSpPr>
          <p:nvPr>
            <p:ph type="sldNum" sz="quarter" idx="12"/>
          </p:nvPr>
        </p:nvSpPr>
        <p:spPr/>
        <p:txBody>
          <a:bodyPr/>
          <a:lstStyle/>
          <a:p>
            <a:pPr>
              <a:defRPr/>
            </a:pPr>
            <a:fld id="{4107E8DE-74C6-5A4B-A840-27EF2598C4FE}" type="slidenum">
              <a:rPr lang="en-US"/>
              <a:pPr>
                <a:defRPr/>
              </a:pPr>
              <a:t>62</a:t>
            </a:fld>
            <a:endParaRPr lang="en-US"/>
          </a:p>
        </p:txBody>
      </p:sp>
      <p:pic>
        <p:nvPicPr>
          <p:cNvPr id="101378" name="Picture 4" descr="11">
            <a:extLst>
              <a:ext uri="{FF2B5EF4-FFF2-40B4-BE49-F238E27FC236}">
                <a16:creationId xmlns:a16="http://schemas.microsoft.com/office/drawing/2014/main" id="{151834D0-2647-A244-82C9-730C261A2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088" y="1514093"/>
            <a:ext cx="4967287"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1">
            <a:extLst>
              <a:ext uri="{FF2B5EF4-FFF2-40B4-BE49-F238E27FC236}">
                <a16:creationId xmlns:a16="http://schemas.microsoft.com/office/drawing/2014/main" id="{F9F7338D-B1E7-2D4F-9DA1-22752910E614}"/>
              </a:ext>
            </a:extLst>
          </p:cNvPr>
          <p:cNvSpPr>
            <a:spLocks noGrp="1" noChangeArrowheads="1"/>
          </p:cNvSpPr>
          <p:nvPr>
            <p:ph type="title"/>
          </p:nvPr>
        </p:nvSpPr>
        <p:spPr/>
        <p:txBody>
          <a:bodyPr/>
          <a:lstStyle/>
          <a:p>
            <a:r>
              <a:rPr lang="en-US" altLang="en-US"/>
              <a:t>Distributed File System (DFS)</a:t>
            </a:r>
          </a:p>
        </p:txBody>
      </p:sp>
      <p:sp>
        <p:nvSpPr>
          <p:cNvPr id="105474" name="Content Placeholder 2">
            <a:extLst>
              <a:ext uri="{FF2B5EF4-FFF2-40B4-BE49-F238E27FC236}">
                <a16:creationId xmlns:a16="http://schemas.microsoft.com/office/drawing/2014/main" id="{B8D79587-3311-1E4C-AD2B-492B6924276E}"/>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dirty="0"/>
              <a:t>Example:</a:t>
            </a:r>
            <a:r>
              <a:rPr lang="en-US" altLang="en-US" dirty="0"/>
              <a:t> </a:t>
            </a:r>
          </a:p>
          <a:p>
            <a:pPr lvl="1"/>
            <a:r>
              <a:rPr lang="en-US" altLang="en-US" dirty="0"/>
              <a:t>Network File System (NFS) -- the most common UNIX-based DFS.</a:t>
            </a:r>
          </a:p>
          <a:p>
            <a:endParaRPr lang="en-US" altLang="en-US" dirty="0"/>
          </a:p>
          <a:p>
            <a:r>
              <a:rPr lang="en-US" altLang="en-US" dirty="0"/>
              <a:t>DFS structure consists of:</a:t>
            </a:r>
          </a:p>
          <a:p>
            <a:pPr lvl="1"/>
            <a:r>
              <a:rPr lang="en-US" altLang="en-US" dirty="0"/>
              <a:t>A </a:t>
            </a:r>
            <a:r>
              <a:rPr lang="en-US" altLang="en-US" b="1" dirty="0">
                <a:highlight>
                  <a:srgbClr val="FFFF00"/>
                </a:highlight>
              </a:rPr>
              <a:t>service</a:t>
            </a:r>
            <a:r>
              <a:rPr lang="en-US" altLang="en-US" b="1" dirty="0"/>
              <a:t> -- </a:t>
            </a:r>
            <a:r>
              <a:rPr lang="en-US" altLang="en-US" dirty="0"/>
              <a:t>a software entity running on one or more machines and providing a particular type of function to clients.</a:t>
            </a:r>
          </a:p>
          <a:p>
            <a:pPr lvl="1"/>
            <a:r>
              <a:rPr lang="en-US" altLang="en-US" dirty="0"/>
              <a:t>A </a:t>
            </a:r>
            <a:r>
              <a:rPr lang="en-US" altLang="en-US" b="1" dirty="0">
                <a:highlight>
                  <a:srgbClr val="FFFF00"/>
                </a:highlight>
              </a:rPr>
              <a:t>server</a:t>
            </a:r>
            <a:r>
              <a:rPr lang="en-US" altLang="en-US" dirty="0"/>
              <a:t> -- the service software running on a single machine. </a:t>
            </a:r>
          </a:p>
          <a:p>
            <a:pPr lvl="1"/>
            <a:r>
              <a:rPr lang="en-US" altLang="en-US" dirty="0"/>
              <a:t>A </a:t>
            </a:r>
            <a:r>
              <a:rPr lang="en-US" altLang="en-US" b="1" dirty="0">
                <a:highlight>
                  <a:srgbClr val="FFFF00"/>
                </a:highlight>
              </a:rPr>
              <a:t>client</a:t>
            </a:r>
            <a:r>
              <a:rPr lang="en-US" altLang="en-US" dirty="0"/>
              <a:t> -- a process that can invoke a service using a set of operations that form its client interface.</a:t>
            </a:r>
          </a:p>
          <a:p>
            <a:pPr lvl="2"/>
            <a:r>
              <a:rPr lang="en-US" altLang="en-US" dirty="0"/>
              <a:t>A client interface is formed by a set of primitive file operations like create, delete, read, and write.</a:t>
            </a:r>
          </a:p>
          <a:p>
            <a:pPr lvl="1"/>
            <a:r>
              <a:rPr lang="en-US" altLang="en-US" dirty="0"/>
              <a:t>A file system provides file services to clients.</a:t>
            </a:r>
          </a:p>
          <a:p>
            <a:pPr lvl="1"/>
            <a:r>
              <a:rPr lang="en-US" altLang="en-US" dirty="0"/>
              <a:t>The primary hardware component that a file server controls is a set of local secondary-storage devices (usually, magnetic disks) on which files are stored and from which they are retrieved according to the clients’ requests.</a:t>
            </a:r>
          </a:p>
          <a:p>
            <a:pPr lvl="1"/>
            <a:endParaRPr lang="en-US" altLang="en-US" dirty="0"/>
          </a:p>
          <a:p>
            <a:endParaRPr lang="en-US" altLang="en-US" dirty="0"/>
          </a:p>
          <a:p>
            <a:endParaRPr lang="en-US" altLang="en-US" dirty="0"/>
          </a:p>
          <a:p>
            <a:pPr lvl="1"/>
            <a:endParaRPr lang="en-US" altLang="en-US" dirty="0"/>
          </a:p>
          <a:p>
            <a:endParaRPr lang="en-US" altLang="en-US" dirty="0"/>
          </a:p>
        </p:txBody>
      </p:sp>
      <p:sp>
        <p:nvSpPr>
          <p:cNvPr id="4" name="Footer Placeholder 3">
            <a:extLst>
              <a:ext uri="{FF2B5EF4-FFF2-40B4-BE49-F238E27FC236}">
                <a16:creationId xmlns:a16="http://schemas.microsoft.com/office/drawing/2014/main" id="{A4986013-02B2-984C-BF38-EB6B85BDF133}"/>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128A2065-3DA4-024A-B623-C7BF5A32EE1F}"/>
              </a:ext>
            </a:extLst>
          </p:cNvPr>
          <p:cNvSpPr>
            <a:spLocks noGrp="1"/>
          </p:cNvSpPr>
          <p:nvPr>
            <p:ph type="sldNum" sz="quarter" idx="12"/>
          </p:nvPr>
        </p:nvSpPr>
        <p:spPr/>
        <p:txBody>
          <a:bodyPr/>
          <a:lstStyle/>
          <a:p>
            <a:pPr>
              <a:defRPr/>
            </a:pPr>
            <a:fld id="{9E64CF4D-F68D-D24F-AC3D-9086ACD963ED}" type="slidenum">
              <a:rPr lang="en-US"/>
              <a:pPr>
                <a:defRPr/>
              </a:pPr>
              <a:t>63</a:t>
            </a:fld>
            <a:endParaRPr lang="en-US"/>
          </a:p>
        </p:txBody>
      </p:sp>
      <p:grpSp>
        <p:nvGrpSpPr>
          <p:cNvPr id="105477" name="Group 26">
            <a:extLst>
              <a:ext uri="{FF2B5EF4-FFF2-40B4-BE49-F238E27FC236}">
                <a16:creationId xmlns:a16="http://schemas.microsoft.com/office/drawing/2014/main" id="{4BD76725-B02B-2841-9F46-23DA58DE5884}"/>
              </a:ext>
            </a:extLst>
          </p:cNvPr>
          <p:cNvGrpSpPr>
            <a:grpSpLocks/>
          </p:cNvGrpSpPr>
          <p:nvPr/>
        </p:nvGrpSpPr>
        <p:grpSpPr bwMode="auto">
          <a:xfrm>
            <a:off x="5651500" y="374650"/>
            <a:ext cx="3287713" cy="1506538"/>
            <a:chOff x="624" y="480"/>
            <a:chExt cx="4692" cy="1665"/>
          </a:xfrm>
        </p:grpSpPr>
        <p:pic>
          <p:nvPicPr>
            <p:cNvPr id="105478" name="Picture 7">
              <a:extLst>
                <a:ext uri="{FF2B5EF4-FFF2-40B4-BE49-F238E27FC236}">
                  <a16:creationId xmlns:a16="http://schemas.microsoft.com/office/drawing/2014/main" id="{C00284F9-5311-1E45-8D1D-A5065CCCA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 y="576"/>
              <a:ext cx="1155" cy="1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9" name="Picture 13">
              <a:extLst>
                <a:ext uri="{FF2B5EF4-FFF2-40B4-BE49-F238E27FC236}">
                  <a16:creationId xmlns:a16="http://schemas.microsoft.com/office/drawing/2014/main" id="{8AB794A1-D51A-F74B-81FC-C6835CB7B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624"/>
              <a:ext cx="1146" cy="1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0" name="Rectangle 14">
              <a:extLst>
                <a:ext uri="{FF2B5EF4-FFF2-40B4-BE49-F238E27FC236}">
                  <a16:creationId xmlns:a16="http://schemas.microsoft.com/office/drawing/2014/main" id="{0E8EFF37-F4F7-3C43-B652-7AB82AD15CED}"/>
                </a:ext>
              </a:extLst>
            </p:cNvPr>
            <p:cNvSpPr>
              <a:spLocks noChangeArrowheads="1"/>
            </p:cNvSpPr>
            <p:nvPr/>
          </p:nvSpPr>
          <p:spPr bwMode="auto">
            <a:xfrm>
              <a:off x="1824" y="1056"/>
              <a:ext cx="1488" cy="240"/>
            </a:xfrm>
            <a:prstGeom prst="rect">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Network</a:t>
              </a:r>
            </a:p>
          </p:txBody>
        </p:sp>
        <p:sp>
          <p:nvSpPr>
            <p:cNvPr id="105481" name="Line 15">
              <a:extLst>
                <a:ext uri="{FF2B5EF4-FFF2-40B4-BE49-F238E27FC236}">
                  <a16:creationId xmlns:a16="http://schemas.microsoft.com/office/drawing/2014/main" id="{40763EB0-1A22-514A-AFDB-BB55B780A2C0}"/>
                </a:ext>
              </a:extLst>
            </p:cNvPr>
            <p:cNvSpPr>
              <a:spLocks noChangeShapeType="1"/>
            </p:cNvSpPr>
            <p:nvPr/>
          </p:nvSpPr>
          <p:spPr bwMode="auto">
            <a:xfrm flipV="1">
              <a:off x="1776" y="912"/>
              <a:ext cx="14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05482" name="Line 16">
              <a:extLst>
                <a:ext uri="{FF2B5EF4-FFF2-40B4-BE49-F238E27FC236}">
                  <a16:creationId xmlns:a16="http://schemas.microsoft.com/office/drawing/2014/main" id="{29EF0D18-2699-8944-BC60-5265D2F6C0FA}"/>
                </a:ext>
              </a:extLst>
            </p:cNvPr>
            <p:cNvSpPr>
              <a:spLocks noChangeShapeType="1"/>
            </p:cNvSpPr>
            <p:nvPr/>
          </p:nvSpPr>
          <p:spPr bwMode="auto">
            <a:xfrm flipH="1" flipV="1">
              <a:off x="1776" y="1440"/>
              <a:ext cx="148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05483" name="Text Box 17">
              <a:extLst>
                <a:ext uri="{FF2B5EF4-FFF2-40B4-BE49-F238E27FC236}">
                  <a16:creationId xmlns:a16="http://schemas.microsoft.com/office/drawing/2014/main" id="{82C70D3A-E46E-CC42-A36F-CC201166CC41}"/>
                </a:ext>
              </a:extLst>
            </p:cNvPr>
            <p:cNvSpPr txBox="1">
              <a:spLocks noChangeArrowheads="1"/>
            </p:cNvSpPr>
            <p:nvPr/>
          </p:nvSpPr>
          <p:spPr bwMode="auto">
            <a:xfrm>
              <a:off x="1990" y="687"/>
              <a:ext cx="1065" cy="32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Read File</a:t>
              </a:r>
            </a:p>
          </p:txBody>
        </p:sp>
        <p:sp>
          <p:nvSpPr>
            <p:cNvPr id="105484" name="Text Box 18">
              <a:extLst>
                <a:ext uri="{FF2B5EF4-FFF2-40B4-BE49-F238E27FC236}">
                  <a16:creationId xmlns:a16="http://schemas.microsoft.com/office/drawing/2014/main" id="{5156F3CE-6ECC-EF4E-8953-CBDEF771AF41}"/>
                </a:ext>
              </a:extLst>
            </p:cNvPr>
            <p:cNvSpPr txBox="1">
              <a:spLocks noChangeArrowheads="1"/>
            </p:cNvSpPr>
            <p:nvPr/>
          </p:nvSpPr>
          <p:spPr bwMode="auto">
            <a:xfrm>
              <a:off x="2213" y="1488"/>
              <a:ext cx="612" cy="32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Data</a:t>
              </a:r>
            </a:p>
          </p:txBody>
        </p:sp>
        <p:sp>
          <p:nvSpPr>
            <p:cNvPr id="105485" name="Text Box 19">
              <a:extLst>
                <a:ext uri="{FF2B5EF4-FFF2-40B4-BE49-F238E27FC236}">
                  <a16:creationId xmlns:a16="http://schemas.microsoft.com/office/drawing/2014/main" id="{A02D98C4-A5AA-AE4E-A0FB-F5289A47D4F0}"/>
                </a:ext>
              </a:extLst>
            </p:cNvPr>
            <p:cNvSpPr txBox="1">
              <a:spLocks noChangeArrowheads="1"/>
            </p:cNvSpPr>
            <p:nvPr/>
          </p:nvSpPr>
          <p:spPr bwMode="auto">
            <a:xfrm>
              <a:off x="746" y="1711"/>
              <a:ext cx="699" cy="32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Client</a:t>
              </a:r>
            </a:p>
          </p:txBody>
        </p:sp>
        <p:sp>
          <p:nvSpPr>
            <p:cNvPr id="105486" name="Text Box 20">
              <a:extLst>
                <a:ext uri="{FF2B5EF4-FFF2-40B4-BE49-F238E27FC236}">
                  <a16:creationId xmlns:a16="http://schemas.microsoft.com/office/drawing/2014/main" id="{8A1DE2E6-F959-BC40-A3EE-7D59128C5E8C}"/>
                </a:ext>
              </a:extLst>
            </p:cNvPr>
            <p:cNvSpPr txBox="1">
              <a:spLocks noChangeArrowheads="1"/>
            </p:cNvSpPr>
            <p:nvPr/>
          </p:nvSpPr>
          <p:spPr bwMode="auto">
            <a:xfrm>
              <a:off x="3348" y="1824"/>
              <a:ext cx="810" cy="32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Server</a:t>
              </a:r>
            </a:p>
          </p:txBody>
        </p:sp>
        <p:grpSp>
          <p:nvGrpSpPr>
            <p:cNvPr id="105487" name="Group 21">
              <a:extLst>
                <a:ext uri="{FF2B5EF4-FFF2-40B4-BE49-F238E27FC236}">
                  <a16:creationId xmlns:a16="http://schemas.microsoft.com/office/drawing/2014/main" id="{E0BD35FA-767E-FE47-B13B-93EFA6A9C49D}"/>
                </a:ext>
              </a:extLst>
            </p:cNvPr>
            <p:cNvGrpSpPr>
              <a:grpSpLocks/>
            </p:cNvGrpSpPr>
            <p:nvPr/>
          </p:nvGrpSpPr>
          <p:grpSpPr bwMode="auto">
            <a:xfrm>
              <a:off x="4368" y="480"/>
              <a:ext cx="948" cy="1572"/>
              <a:chOff x="432" y="1933"/>
              <a:chExt cx="948" cy="1572"/>
            </a:xfrm>
          </p:grpSpPr>
          <p:pic>
            <p:nvPicPr>
              <p:cNvPr id="105488" name="Picture 22">
                <a:extLst>
                  <a:ext uri="{FF2B5EF4-FFF2-40B4-BE49-F238E27FC236}">
                    <a16:creationId xmlns:a16="http://schemas.microsoft.com/office/drawing/2014/main" id="{9D793048-0B81-0C49-93ED-13EE0F0CA12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2" y="2605"/>
                <a:ext cx="900" cy="9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89" name="Picture 23">
                <a:extLst>
                  <a:ext uri="{FF2B5EF4-FFF2-40B4-BE49-F238E27FC236}">
                    <a16:creationId xmlns:a16="http://schemas.microsoft.com/office/drawing/2014/main" id="{48054248-8B7F-194D-99D6-FA86F26E126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 y="2365"/>
                <a:ext cx="900" cy="9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0" name="Picture 24">
                <a:extLst>
                  <a:ext uri="{FF2B5EF4-FFF2-40B4-BE49-F238E27FC236}">
                    <a16:creationId xmlns:a16="http://schemas.microsoft.com/office/drawing/2014/main" id="{6250EEB3-7821-F646-A452-1999AC18D69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 y="2173"/>
                <a:ext cx="900" cy="9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5491" name="Picture 25">
                <a:extLst>
                  <a:ext uri="{FF2B5EF4-FFF2-40B4-BE49-F238E27FC236}">
                    <a16:creationId xmlns:a16="http://schemas.microsoft.com/office/drawing/2014/main" id="{0E908A3C-7A27-934C-BBE8-25F65CF24A6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 y="1933"/>
                <a:ext cx="900" cy="9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a:extLst>
              <a:ext uri="{FF2B5EF4-FFF2-40B4-BE49-F238E27FC236}">
                <a16:creationId xmlns:a16="http://schemas.microsoft.com/office/drawing/2014/main" id="{FFACD47C-4AF7-BE45-94DF-BC30CE9F9581}"/>
              </a:ext>
            </a:extLst>
          </p:cNvPr>
          <p:cNvSpPr>
            <a:spLocks noGrp="1" noChangeArrowheads="1"/>
          </p:cNvSpPr>
          <p:nvPr>
            <p:ph type="title"/>
          </p:nvPr>
        </p:nvSpPr>
        <p:spPr/>
        <p:txBody>
          <a:bodyPr/>
          <a:lstStyle/>
          <a:p>
            <a:r>
              <a:rPr lang="en-US" altLang="en-US"/>
              <a:t>DFS (continued)</a:t>
            </a:r>
          </a:p>
        </p:txBody>
      </p:sp>
      <p:sp>
        <p:nvSpPr>
          <p:cNvPr id="166914" name="Content Placeholder 2">
            <a:extLst>
              <a:ext uri="{FF2B5EF4-FFF2-40B4-BE49-F238E27FC236}">
                <a16:creationId xmlns:a16="http://schemas.microsoft.com/office/drawing/2014/main" id="{BAC9286A-4C40-3649-A647-8250E3F2AFBB}"/>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A DFS is a file system whose clients, servers, and storage devices are dispersed among the machines of a distributed system. </a:t>
            </a:r>
          </a:p>
          <a:p>
            <a:endParaRPr lang="en-US" altLang="en-US" dirty="0"/>
          </a:p>
          <a:p>
            <a:r>
              <a:rPr lang="en-US" altLang="en-US" dirty="0"/>
              <a:t>Service activity has to be carried out across the network.</a:t>
            </a:r>
          </a:p>
          <a:p>
            <a:endParaRPr lang="en-US" altLang="en-US" dirty="0"/>
          </a:p>
          <a:p>
            <a:r>
              <a:rPr lang="en-US" altLang="en-US" dirty="0"/>
              <a:t>A DFS can be implemented by a </a:t>
            </a:r>
            <a:r>
              <a:rPr lang="en-US" altLang="en-US" dirty="0">
                <a:highlight>
                  <a:srgbClr val="FFFF00"/>
                </a:highlight>
              </a:rPr>
              <a:t>software layer and a protocol </a:t>
            </a:r>
            <a:r>
              <a:rPr lang="en-US" altLang="en-US" dirty="0"/>
              <a:t>whose task is to manage the communication between conventional operating systems and file systems.</a:t>
            </a:r>
          </a:p>
          <a:p>
            <a:endParaRPr lang="en-US" altLang="en-US" dirty="0"/>
          </a:p>
          <a:p>
            <a:endParaRPr lang="en-US" altLang="en-US" dirty="0"/>
          </a:p>
        </p:txBody>
      </p:sp>
      <p:sp>
        <p:nvSpPr>
          <p:cNvPr id="4" name="Footer Placeholder 3">
            <a:extLst>
              <a:ext uri="{FF2B5EF4-FFF2-40B4-BE49-F238E27FC236}">
                <a16:creationId xmlns:a16="http://schemas.microsoft.com/office/drawing/2014/main" id="{E35EF9F6-8D20-6C47-8E05-8BE7B272C349}"/>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475DA763-F2AE-C14B-88A1-C9ECD5C48D79}"/>
              </a:ext>
            </a:extLst>
          </p:cNvPr>
          <p:cNvSpPr>
            <a:spLocks noGrp="1"/>
          </p:cNvSpPr>
          <p:nvPr>
            <p:ph type="sldNum" sz="quarter" idx="12"/>
          </p:nvPr>
        </p:nvSpPr>
        <p:spPr/>
        <p:txBody>
          <a:bodyPr/>
          <a:lstStyle/>
          <a:p>
            <a:pPr>
              <a:defRPr/>
            </a:pPr>
            <a:fld id="{DDDB2527-E2EF-074C-AF50-27A71EF3E980}" type="slidenum">
              <a:rPr lang="en-US"/>
              <a:pPr>
                <a:defRPr/>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Title 1">
            <a:extLst>
              <a:ext uri="{FF2B5EF4-FFF2-40B4-BE49-F238E27FC236}">
                <a16:creationId xmlns:a16="http://schemas.microsoft.com/office/drawing/2014/main" id="{B443DDD9-4C7A-0A46-BD9C-C4BDFCB6EA23}"/>
              </a:ext>
            </a:extLst>
          </p:cNvPr>
          <p:cNvSpPr>
            <a:spLocks noGrp="1" noChangeArrowheads="1"/>
          </p:cNvSpPr>
          <p:nvPr>
            <p:ph type="title"/>
          </p:nvPr>
        </p:nvSpPr>
        <p:spPr/>
        <p:txBody>
          <a:bodyPr/>
          <a:lstStyle/>
          <a:p>
            <a:r>
              <a:rPr lang="en-US" altLang="en-US"/>
              <a:t>How DFS are different from FS?</a:t>
            </a:r>
          </a:p>
        </p:txBody>
      </p:sp>
      <p:sp>
        <p:nvSpPr>
          <p:cNvPr id="167938" name="Content Placeholder 2">
            <a:extLst>
              <a:ext uri="{FF2B5EF4-FFF2-40B4-BE49-F238E27FC236}">
                <a16:creationId xmlns:a16="http://schemas.microsoft.com/office/drawing/2014/main" id="{2F7AF713-22D8-8F45-8E49-D372526D9AD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dirty="0"/>
              <a:t>The </a:t>
            </a:r>
            <a:r>
              <a:rPr lang="en-US" altLang="en-US" b="1" dirty="0"/>
              <a:t>multiplicity and autonomy </a:t>
            </a:r>
            <a:r>
              <a:rPr lang="en-US" altLang="en-US" dirty="0"/>
              <a:t>of clients and servers in the system. </a:t>
            </a:r>
          </a:p>
          <a:p>
            <a:pPr lvl="1"/>
            <a:r>
              <a:rPr lang="en-US" altLang="en-US" dirty="0"/>
              <a:t>the client interface of a DFS should not distinguish between local and remote files. </a:t>
            </a:r>
          </a:p>
          <a:p>
            <a:pPr lvl="1"/>
            <a:r>
              <a:rPr lang="en-US" altLang="en-US" dirty="0"/>
              <a:t>It is up to the DFS to locate the files and to arrange for the transport of the data. </a:t>
            </a:r>
          </a:p>
          <a:p>
            <a:pPr lvl="1"/>
            <a:r>
              <a:rPr lang="en-US" altLang="en-US" dirty="0"/>
              <a:t>A transparent DFS facilitates user mobility by bringing a user’s environment (that is, home directory) to wherever the user logs in.</a:t>
            </a:r>
          </a:p>
          <a:p>
            <a:endParaRPr lang="en-US" altLang="en-US" dirty="0"/>
          </a:p>
          <a:p>
            <a:r>
              <a:rPr lang="en-US" altLang="en-US" dirty="0"/>
              <a:t>Performance measure of a DFS is the </a:t>
            </a:r>
            <a:r>
              <a:rPr lang="en-US" altLang="en-US" b="1" dirty="0"/>
              <a:t>amount of time </a:t>
            </a:r>
            <a:r>
              <a:rPr lang="en-US" altLang="en-US" dirty="0"/>
              <a:t>needed to satisfy service requests: </a:t>
            </a:r>
            <a:r>
              <a:rPr lang="en-US" altLang="en-US" b="1" dirty="0"/>
              <a:t>disk access + network transfer </a:t>
            </a:r>
          </a:p>
          <a:p>
            <a:pPr lvl="1"/>
            <a:r>
              <a:rPr lang="en-US" altLang="en-US" dirty="0"/>
              <a:t>In conventional systems, this time consists of disk-access time and a small amount of CPU-processing time. </a:t>
            </a:r>
          </a:p>
          <a:p>
            <a:pPr lvl="1"/>
            <a:r>
              <a:rPr lang="en-US" altLang="en-US" dirty="0"/>
              <a:t>In DFS, add the time to deliver the request to a server, as well as the time to get the response across the network back to the client. For each direction, in addition to the transfer of the information, there is the CPU overhead of running the communication protocol software.</a:t>
            </a:r>
          </a:p>
          <a:p>
            <a:endParaRPr lang="en-US" altLang="en-US" dirty="0"/>
          </a:p>
          <a:p>
            <a:endParaRPr lang="en-US" altLang="en-US" dirty="0"/>
          </a:p>
        </p:txBody>
      </p:sp>
      <p:sp>
        <p:nvSpPr>
          <p:cNvPr id="4" name="Footer Placeholder 3">
            <a:extLst>
              <a:ext uri="{FF2B5EF4-FFF2-40B4-BE49-F238E27FC236}">
                <a16:creationId xmlns:a16="http://schemas.microsoft.com/office/drawing/2014/main" id="{38EB9890-DB32-3E48-9791-76F4CC97127B}"/>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05BD24CB-DD21-F640-B91D-6A2417F69A63}"/>
              </a:ext>
            </a:extLst>
          </p:cNvPr>
          <p:cNvSpPr>
            <a:spLocks noGrp="1"/>
          </p:cNvSpPr>
          <p:nvPr>
            <p:ph type="sldNum" sz="quarter" idx="12"/>
          </p:nvPr>
        </p:nvSpPr>
        <p:spPr/>
        <p:txBody>
          <a:bodyPr/>
          <a:lstStyle/>
          <a:p>
            <a:pPr>
              <a:defRPr/>
            </a:pPr>
            <a:fld id="{238032CF-BF8E-BF4B-97D4-5190382DB0A6}" type="slidenum">
              <a:rPr lang="en-US"/>
              <a:pPr>
                <a:defRPr/>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Title 1">
            <a:extLst>
              <a:ext uri="{FF2B5EF4-FFF2-40B4-BE49-F238E27FC236}">
                <a16:creationId xmlns:a16="http://schemas.microsoft.com/office/drawing/2014/main" id="{56303AB7-4AC1-D948-A363-1BF8FA90600D}"/>
              </a:ext>
            </a:extLst>
          </p:cNvPr>
          <p:cNvSpPr>
            <a:spLocks noGrp="1" noChangeArrowheads="1"/>
          </p:cNvSpPr>
          <p:nvPr>
            <p:ph type="title"/>
          </p:nvPr>
        </p:nvSpPr>
        <p:spPr/>
        <p:txBody>
          <a:bodyPr/>
          <a:lstStyle/>
          <a:p>
            <a:r>
              <a:rPr lang="en-US" altLang="en-US"/>
              <a:t>DFS Architecture</a:t>
            </a:r>
          </a:p>
        </p:txBody>
      </p:sp>
      <p:pic>
        <p:nvPicPr>
          <p:cNvPr id="168962" name="Content Placeholder 5">
            <a:extLst>
              <a:ext uri="{FF2B5EF4-FFF2-40B4-BE49-F238E27FC236}">
                <a16:creationId xmlns:a16="http://schemas.microsoft.com/office/drawing/2014/main" id="{35B49C62-BD38-2341-9EC5-AC94FE851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7696200" cy="3852863"/>
          </a:xfrm>
        </p:spPr>
      </p:pic>
      <p:sp>
        <p:nvSpPr>
          <p:cNvPr id="168963" name="Footer Placeholder 3">
            <a:extLst>
              <a:ext uri="{FF2B5EF4-FFF2-40B4-BE49-F238E27FC236}">
                <a16:creationId xmlns:a16="http://schemas.microsoft.com/office/drawing/2014/main" id="{D362543D-6264-5443-9E3A-EF9A8EB03BF0}"/>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200">
                <a:solidFill>
                  <a:srgbClr val="898989"/>
                </a:solidFill>
              </a:rPr>
              <a:t>Distributed and Cloud Computing - Fall 2021</a:t>
            </a:r>
          </a:p>
        </p:txBody>
      </p:sp>
      <p:sp>
        <p:nvSpPr>
          <p:cNvPr id="168964" name="Slide Number Placeholder 4">
            <a:extLst>
              <a:ext uri="{FF2B5EF4-FFF2-40B4-BE49-F238E27FC236}">
                <a16:creationId xmlns:a16="http://schemas.microsoft.com/office/drawing/2014/main" id="{276BCDAA-EDE9-C446-80CA-AAA0E232FA4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04E24697-1CD1-D040-A47A-F40657852D81}" type="slidenum">
              <a:rPr lang="en-US" altLang="en-US" sz="1200">
                <a:solidFill>
                  <a:srgbClr val="898989"/>
                </a:solidFill>
              </a:rPr>
              <a:pPr fontAlgn="base">
                <a:lnSpc>
                  <a:spcPct val="100000"/>
                </a:lnSpc>
                <a:spcBef>
                  <a:spcPct val="0"/>
                </a:spcBef>
                <a:spcAft>
                  <a:spcPct val="0"/>
                </a:spcAft>
                <a:buFontTx/>
                <a:buNone/>
              </a:pPr>
              <a:t>66</a:t>
            </a:fld>
            <a:endParaRPr lang="en-US" altLang="en-US" sz="1200">
              <a:solidFill>
                <a:srgbClr val="898989"/>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CAEB5B2F-207F-7C44-9D23-B5D4E16A910A}"/>
              </a:ext>
            </a:extLst>
          </p:cNvPr>
          <p:cNvSpPr>
            <a:spLocks noGrp="1" noChangeArrowheads="1"/>
          </p:cNvSpPr>
          <p:nvPr>
            <p:ph type="title"/>
          </p:nvPr>
        </p:nvSpPr>
        <p:spPr/>
        <p:txBody>
          <a:bodyPr/>
          <a:lstStyle/>
          <a:p>
            <a:r>
              <a:rPr lang="en-US" altLang="en-US"/>
              <a:t>Challenges in DFS</a:t>
            </a:r>
          </a:p>
        </p:txBody>
      </p:sp>
      <p:sp>
        <p:nvSpPr>
          <p:cNvPr id="3" name="Content Placeholder 2">
            <a:extLst>
              <a:ext uri="{FF2B5EF4-FFF2-40B4-BE49-F238E27FC236}">
                <a16:creationId xmlns:a16="http://schemas.microsoft.com/office/drawing/2014/main" id="{783BBF24-40A6-DF46-8B3A-E782E565EA32}"/>
              </a:ext>
            </a:extLst>
          </p:cNvPr>
          <p:cNvSpPr>
            <a:spLocks noGrp="1"/>
          </p:cNvSpPr>
          <p:nvPr>
            <p:ph idx="1"/>
          </p:nvPr>
        </p:nvSpPr>
        <p:spPr/>
        <p:txBody>
          <a:bodyPr>
            <a:noAutofit/>
          </a:bodyPr>
          <a:lstStyle/>
          <a:p>
            <a:pPr fontAlgn="auto">
              <a:spcAft>
                <a:spcPts val="0"/>
              </a:spcAft>
              <a:defRPr/>
            </a:pPr>
            <a:r>
              <a:rPr lang="en-US" sz="2000" b="1" dirty="0"/>
              <a:t>Naming for Transparent Access</a:t>
            </a:r>
            <a:r>
              <a:rPr lang="en-US" sz="2000" dirty="0"/>
              <a:t>:</a:t>
            </a:r>
          </a:p>
          <a:p>
            <a:pPr lvl="1" fontAlgn="auto">
              <a:spcAft>
                <a:spcPts val="0"/>
              </a:spcAft>
              <a:defRPr/>
            </a:pPr>
            <a:r>
              <a:rPr lang="en-US" sz="2000" dirty="0"/>
              <a:t>Users see single global file system regardless of location</a:t>
            </a:r>
          </a:p>
          <a:p>
            <a:pPr fontAlgn="auto">
              <a:spcAft>
                <a:spcPts val="0"/>
              </a:spcAft>
              <a:defRPr/>
            </a:pPr>
            <a:r>
              <a:rPr lang="en-US" sz="2000" b="1" dirty="0"/>
              <a:t>Performance</a:t>
            </a:r>
            <a:r>
              <a:rPr lang="en-US" sz="2000" dirty="0"/>
              <a:t>:</a:t>
            </a:r>
          </a:p>
          <a:p>
            <a:pPr lvl="1" fontAlgn="auto">
              <a:spcAft>
                <a:spcPts val="0"/>
              </a:spcAft>
              <a:defRPr/>
            </a:pPr>
            <a:r>
              <a:rPr lang="en-US" sz="2000" dirty="0"/>
              <a:t>Performance should not degrade because of using the network</a:t>
            </a:r>
          </a:p>
          <a:p>
            <a:pPr fontAlgn="auto">
              <a:spcAft>
                <a:spcPts val="0"/>
              </a:spcAft>
              <a:defRPr/>
            </a:pPr>
            <a:r>
              <a:rPr lang="en-US" sz="2000" b="1" dirty="0"/>
              <a:t>Consistency</a:t>
            </a:r>
            <a:r>
              <a:rPr lang="en-US" sz="2000" dirty="0"/>
              <a:t>:</a:t>
            </a:r>
          </a:p>
          <a:p>
            <a:pPr lvl="1" fontAlgn="auto">
              <a:spcAft>
                <a:spcPts val="0"/>
              </a:spcAft>
              <a:defRPr/>
            </a:pPr>
            <a:r>
              <a:rPr lang="en-US" sz="2000" dirty="0"/>
              <a:t>See similar directory and file contents on different clients at the same time	</a:t>
            </a:r>
          </a:p>
          <a:p>
            <a:pPr fontAlgn="auto">
              <a:spcAft>
                <a:spcPts val="0"/>
              </a:spcAft>
              <a:defRPr/>
            </a:pPr>
            <a:r>
              <a:rPr lang="en-US" sz="2000" b="1" dirty="0"/>
              <a:t>Fault tolerant</a:t>
            </a:r>
            <a:r>
              <a:rPr lang="en-US" sz="2000" dirty="0"/>
              <a:t>:</a:t>
            </a:r>
          </a:p>
          <a:p>
            <a:pPr lvl="1" fontAlgn="auto">
              <a:spcAft>
                <a:spcPts val="0"/>
              </a:spcAft>
              <a:defRPr/>
            </a:pPr>
            <a:r>
              <a:rPr lang="en-US" sz="2000" dirty="0"/>
              <a:t>Server identify and respond appropriately to crashes</a:t>
            </a:r>
            <a:endParaRPr lang="en-US" sz="2300" dirty="0"/>
          </a:p>
          <a:p>
            <a:pPr fontAlgn="auto">
              <a:spcAft>
                <a:spcPts val="0"/>
              </a:spcAft>
              <a:defRPr/>
            </a:pPr>
            <a:r>
              <a:rPr lang="en-US" sz="2000" b="1" dirty="0">
                <a:solidFill>
                  <a:srgbClr val="FF0000"/>
                </a:solidFill>
              </a:rPr>
              <a:t>Tension across these goals:</a:t>
            </a:r>
          </a:p>
          <a:p>
            <a:pPr lvl="1" fontAlgn="auto">
              <a:spcAft>
                <a:spcPts val="0"/>
              </a:spcAft>
              <a:defRPr/>
            </a:pPr>
            <a:r>
              <a:rPr lang="en-US" sz="2000" b="1" dirty="0">
                <a:solidFill>
                  <a:srgbClr val="FF0000"/>
                </a:solidFill>
              </a:rPr>
              <a:t>Example: caching helps performance but hurts consistency</a:t>
            </a:r>
          </a:p>
        </p:txBody>
      </p:sp>
      <p:sp>
        <p:nvSpPr>
          <p:cNvPr id="169987" name="Footer Placeholder 3">
            <a:extLst>
              <a:ext uri="{FF2B5EF4-FFF2-40B4-BE49-F238E27FC236}">
                <a16:creationId xmlns:a16="http://schemas.microsoft.com/office/drawing/2014/main" id="{8E0DDACB-7AFD-E846-A3B7-8063C3974B4D}"/>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r>
              <a:rPr lang="en-US" altLang="en-US" sz="1200">
                <a:solidFill>
                  <a:srgbClr val="898989"/>
                </a:solidFill>
              </a:rPr>
              <a:t>Distributed and Cloud Computing - Fall 2021</a:t>
            </a:r>
          </a:p>
        </p:txBody>
      </p:sp>
      <p:sp>
        <p:nvSpPr>
          <p:cNvPr id="169988" name="Slide Number Placeholder 4">
            <a:extLst>
              <a:ext uri="{FF2B5EF4-FFF2-40B4-BE49-F238E27FC236}">
                <a16:creationId xmlns:a16="http://schemas.microsoft.com/office/drawing/2014/main" id="{EF43F304-53D5-D245-9016-49FEAD29D6C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fontAlgn="base">
              <a:lnSpc>
                <a:spcPct val="100000"/>
              </a:lnSpc>
              <a:spcBef>
                <a:spcPct val="0"/>
              </a:spcBef>
              <a:spcAft>
                <a:spcPct val="0"/>
              </a:spcAft>
              <a:buFontTx/>
              <a:buNone/>
            </a:pPr>
            <a:fld id="{37285DC3-2A7A-D841-986F-905B7E9CC923}" type="slidenum">
              <a:rPr lang="en-US" altLang="en-US" sz="1200">
                <a:solidFill>
                  <a:srgbClr val="898989"/>
                </a:solidFill>
              </a:rPr>
              <a:pPr fontAlgn="base">
                <a:lnSpc>
                  <a:spcPct val="100000"/>
                </a:lnSpc>
                <a:spcBef>
                  <a:spcPct val="0"/>
                </a:spcBef>
                <a:spcAft>
                  <a:spcPct val="0"/>
                </a:spcAft>
                <a:buFontTx/>
                <a:buNone/>
              </a:pPr>
              <a:t>67</a:t>
            </a:fld>
            <a:endParaRPr lang="en-US" altLang="en-US" sz="1200">
              <a:solidFill>
                <a:srgbClr val="898989"/>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Title 1">
            <a:extLst>
              <a:ext uri="{FF2B5EF4-FFF2-40B4-BE49-F238E27FC236}">
                <a16:creationId xmlns:a16="http://schemas.microsoft.com/office/drawing/2014/main" id="{ABD736AC-782D-0746-9E9A-7CDA3723883A}"/>
              </a:ext>
            </a:extLst>
          </p:cNvPr>
          <p:cNvSpPr>
            <a:spLocks noGrp="1" noChangeArrowheads="1"/>
          </p:cNvSpPr>
          <p:nvPr>
            <p:ph type="title"/>
          </p:nvPr>
        </p:nvSpPr>
        <p:spPr/>
        <p:txBody>
          <a:bodyPr/>
          <a:lstStyle/>
          <a:p>
            <a:r>
              <a:rPr lang="en-US" altLang="en-US" dirty="0"/>
              <a:t>Challenges in DFS (1/4): Naming</a:t>
            </a:r>
          </a:p>
        </p:txBody>
      </p:sp>
      <p:sp>
        <p:nvSpPr>
          <p:cNvPr id="171010" name="Content Placeholder 2">
            <a:extLst>
              <a:ext uri="{FF2B5EF4-FFF2-40B4-BE49-F238E27FC236}">
                <a16:creationId xmlns:a16="http://schemas.microsoft.com/office/drawing/2014/main" id="{3DEA72AD-ACDE-8D4C-BB9F-763B7B2856F4}"/>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Naming is a mapping between logical and physical objects.</a:t>
            </a:r>
          </a:p>
          <a:p>
            <a:pPr lvl="1"/>
            <a:r>
              <a:rPr lang="en-US" altLang="en-US"/>
              <a:t>users deal with logical data objects represented by file names, whereas the system manipulates physical blocks of data stored on disk tracks.</a:t>
            </a:r>
          </a:p>
          <a:p>
            <a:pPr lvl="1"/>
            <a:r>
              <a:rPr lang="en-US" altLang="en-US"/>
              <a:t>multilevel mapping provides users with an abstraction of a file that hides the details of how and where on the disk the file is stored.</a:t>
            </a:r>
          </a:p>
          <a:p>
            <a:pPr lvl="2"/>
            <a:endParaRPr lang="en-US" altLang="en-US"/>
          </a:p>
          <a:p>
            <a:r>
              <a:rPr lang="en-US" altLang="en-US"/>
              <a:t>In a transparent DFS, a new dimension is added to the abstraction: that of hiding where in the network the file is located.</a:t>
            </a:r>
          </a:p>
          <a:p>
            <a:endParaRPr lang="en-US" altLang="en-US"/>
          </a:p>
          <a:p>
            <a:r>
              <a:rPr lang="en-US" altLang="en-US" b="1"/>
              <a:t>File replication: </a:t>
            </a:r>
            <a:r>
              <a:rPr lang="en-US" altLang="en-US"/>
              <a:t>given a file name, the mapping returns a set of the locations of this file’s replicas. In this abstraction, both the existence of multiple copies and their locations are hidden.</a:t>
            </a:r>
          </a:p>
          <a:p>
            <a:endParaRPr lang="en-US" altLang="en-US"/>
          </a:p>
          <a:p>
            <a:endParaRPr lang="en-US" altLang="en-US"/>
          </a:p>
          <a:p>
            <a:pPr lvl="1"/>
            <a:endParaRPr lang="en-US" altLang="en-US"/>
          </a:p>
          <a:p>
            <a:endParaRPr lang="en-US" altLang="en-US"/>
          </a:p>
        </p:txBody>
      </p:sp>
      <p:sp>
        <p:nvSpPr>
          <p:cNvPr id="4" name="Footer Placeholder 3">
            <a:extLst>
              <a:ext uri="{FF2B5EF4-FFF2-40B4-BE49-F238E27FC236}">
                <a16:creationId xmlns:a16="http://schemas.microsoft.com/office/drawing/2014/main" id="{E48CB5B1-81D4-0342-811A-28E5E0CBD7F8}"/>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387C9EA0-0D3F-024F-93BF-E1DFAA4682C3}"/>
              </a:ext>
            </a:extLst>
          </p:cNvPr>
          <p:cNvSpPr>
            <a:spLocks noGrp="1"/>
          </p:cNvSpPr>
          <p:nvPr>
            <p:ph type="sldNum" sz="quarter" idx="12"/>
          </p:nvPr>
        </p:nvSpPr>
        <p:spPr/>
        <p:txBody>
          <a:bodyPr/>
          <a:lstStyle/>
          <a:p>
            <a:pPr>
              <a:defRPr/>
            </a:pPr>
            <a:fld id="{C87C2E8A-D137-7647-98D8-DD1EA605F296}" type="slidenum">
              <a:rPr lang="en-US"/>
              <a:pPr>
                <a:defRPr/>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a:extLst>
              <a:ext uri="{FF2B5EF4-FFF2-40B4-BE49-F238E27FC236}">
                <a16:creationId xmlns:a16="http://schemas.microsoft.com/office/drawing/2014/main" id="{7C26A294-AE38-6C41-9983-07674C5AE668}"/>
              </a:ext>
            </a:extLst>
          </p:cNvPr>
          <p:cNvSpPr>
            <a:spLocks noGrp="1" noChangeArrowheads="1"/>
          </p:cNvSpPr>
          <p:nvPr>
            <p:ph type="title"/>
          </p:nvPr>
        </p:nvSpPr>
        <p:spPr/>
        <p:txBody>
          <a:bodyPr/>
          <a:lstStyle/>
          <a:p>
            <a:r>
              <a:rPr lang="en-US" altLang="en-US"/>
              <a:t>Naming Structures</a:t>
            </a:r>
          </a:p>
        </p:txBody>
      </p:sp>
      <p:sp>
        <p:nvSpPr>
          <p:cNvPr id="172034" name="Content Placeholder 2">
            <a:extLst>
              <a:ext uri="{FF2B5EF4-FFF2-40B4-BE49-F238E27FC236}">
                <a16:creationId xmlns:a16="http://schemas.microsoft.com/office/drawing/2014/main" id="{94F0FB9B-F41A-8445-955C-E3784C7C1559}"/>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dirty="0"/>
              <a:t>Location transparency. </a:t>
            </a:r>
            <a:r>
              <a:rPr lang="en-US" altLang="en-US" dirty="0"/>
              <a:t>The name of a file does not reveal any hint of the file’s physical storage location.</a:t>
            </a:r>
          </a:p>
          <a:p>
            <a:pPr lvl="1"/>
            <a:r>
              <a:rPr lang="en-US" altLang="en-US" dirty="0"/>
              <a:t>File name still demotes a specific, although hidden, physical disk blocks.</a:t>
            </a:r>
          </a:p>
          <a:p>
            <a:pPr lvl="1"/>
            <a:r>
              <a:rPr lang="en-US" altLang="en-US" dirty="0"/>
              <a:t>Convenient way to share data</a:t>
            </a:r>
          </a:p>
          <a:p>
            <a:endParaRPr lang="en-US" altLang="en-US" dirty="0"/>
          </a:p>
          <a:p>
            <a:r>
              <a:rPr lang="en-US" altLang="en-US" b="1" dirty="0"/>
              <a:t>Location independence. </a:t>
            </a:r>
            <a:r>
              <a:rPr lang="en-US" altLang="en-US" dirty="0"/>
              <a:t>The name of a file does not need to be changed when the file’s physical storage location changes.</a:t>
            </a:r>
          </a:p>
          <a:p>
            <a:pPr lvl="1"/>
            <a:r>
              <a:rPr lang="en-US" altLang="en-US" dirty="0"/>
              <a:t>better file abstraction</a:t>
            </a:r>
          </a:p>
          <a:p>
            <a:pPr lvl="1"/>
            <a:r>
              <a:rPr lang="en-US" altLang="en-US" dirty="0"/>
              <a:t>separates the naming hierarchy from the storage-devices </a:t>
            </a:r>
            <a:r>
              <a:rPr lang="en-US" altLang="en-US" dirty="0" err="1"/>
              <a:t>hirarchy</a:t>
            </a:r>
            <a:endParaRPr lang="en-US" altLang="en-US" dirty="0"/>
          </a:p>
          <a:p>
            <a:endParaRPr lang="en-US" altLang="en-US" dirty="0"/>
          </a:p>
          <a:p>
            <a:r>
              <a:rPr lang="en-US" altLang="en-US" dirty="0"/>
              <a:t>Amazon’s EBS cloud storage facility provides blocks of storage on demand via APIs, placing the storage where it sees fit and moving the data as necessary to meet performance, reliability, and capacity requirements.</a:t>
            </a:r>
          </a:p>
          <a:p>
            <a:endParaRPr lang="en-US" altLang="en-US" dirty="0"/>
          </a:p>
          <a:p>
            <a:endParaRPr lang="en-US" altLang="en-US" dirty="0"/>
          </a:p>
        </p:txBody>
      </p:sp>
      <p:sp>
        <p:nvSpPr>
          <p:cNvPr id="4" name="Footer Placeholder 3">
            <a:extLst>
              <a:ext uri="{FF2B5EF4-FFF2-40B4-BE49-F238E27FC236}">
                <a16:creationId xmlns:a16="http://schemas.microsoft.com/office/drawing/2014/main" id="{DB37380C-FEFB-E64B-820F-E28FE6C10445}"/>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DF3DA5AC-5A19-604C-A655-D65F21568430}"/>
              </a:ext>
            </a:extLst>
          </p:cNvPr>
          <p:cNvSpPr>
            <a:spLocks noGrp="1"/>
          </p:cNvSpPr>
          <p:nvPr>
            <p:ph type="sldNum" sz="quarter" idx="12"/>
          </p:nvPr>
        </p:nvSpPr>
        <p:spPr/>
        <p:txBody>
          <a:bodyPr/>
          <a:lstStyle/>
          <a:p>
            <a:pPr>
              <a:defRPr/>
            </a:pPr>
            <a:fld id="{1BDA5BBA-E5FC-6548-BF4F-BB28F77B1BA5}" type="slidenum">
              <a:rPr lang="en-US"/>
              <a:pPr>
                <a:defRPr/>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E1FB0708-B856-F84E-BBC8-461E3D5B955E}"/>
              </a:ext>
            </a:extLst>
          </p:cNvPr>
          <p:cNvSpPr>
            <a:spLocks noGrp="1" noChangeArrowheads="1"/>
          </p:cNvSpPr>
          <p:nvPr>
            <p:ph type="title"/>
          </p:nvPr>
        </p:nvSpPr>
        <p:spPr/>
        <p:txBody>
          <a:bodyPr/>
          <a:lstStyle/>
          <a:p>
            <a:r>
              <a:rPr lang="en-US" altLang="en-US"/>
              <a:t>File Attributes</a:t>
            </a:r>
          </a:p>
        </p:txBody>
      </p:sp>
      <p:sp>
        <p:nvSpPr>
          <p:cNvPr id="16386" name="Rectangle 3">
            <a:extLst>
              <a:ext uri="{FF2B5EF4-FFF2-40B4-BE49-F238E27FC236}">
                <a16:creationId xmlns:a16="http://schemas.microsoft.com/office/drawing/2014/main" id="{8AE0328E-7644-0749-93C9-544FFB79C77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dirty="0"/>
              <a:t>Name</a:t>
            </a:r>
            <a:r>
              <a:rPr lang="en-US" altLang="en-US" dirty="0"/>
              <a:t> – only information kept in human-readable form</a:t>
            </a:r>
          </a:p>
          <a:p>
            <a:r>
              <a:rPr lang="en-US" altLang="en-US" b="1" dirty="0"/>
              <a:t>Identifier</a:t>
            </a:r>
            <a:r>
              <a:rPr lang="en-US" altLang="en-US" dirty="0"/>
              <a:t> – unique tag (number) identifies file within file system</a:t>
            </a:r>
          </a:p>
          <a:p>
            <a:r>
              <a:rPr lang="en-US" altLang="en-US" b="1" dirty="0"/>
              <a:t>Type</a:t>
            </a:r>
            <a:r>
              <a:rPr lang="en-US" altLang="en-US" dirty="0"/>
              <a:t> – needed for systems that support different types</a:t>
            </a:r>
          </a:p>
          <a:p>
            <a:r>
              <a:rPr lang="en-US" altLang="en-US" b="1" dirty="0"/>
              <a:t>Location</a:t>
            </a:r>
            <a:r>
              <a:rPr lang="en-US" altLang="en-US" dirty="0"/>
              <a:t> – pointer to file location on device</a:t>
            </a:r>
          </a:p>
          <a:p>
            <a:r>
              <a:rPr lang="en-US" altLang="en-US" b="1" dirty="0"/>
              <a:t>Size</a:t>
            </a:r>
            <a:r>
              <a:rPr lang="en-US" altLang="en-US" dirty="0"/>
              <a:t> – current file size</a:t>
            </a:r>
          </a:p>
          <a:p>
            <a:r>
              <a:rPr lang="en-US" altLang="en-US" b="1" dirty="0"/>
              <a:t>Protection</a:t>
            </a:r>
            <a:r>
              <a:rPr lang="en-US" altLang="en-US" dirty="0"/>
              <a:t> – controls who can do reading, writing, executing</a:t>
            </a:r>
          </a:p>
          <a:p>
            <a:r>
              <a:rPr lang="en-US" altLang="en-US" b="1" dirty="0"/>
              <a:t>Time, date, and user identification</a:t>
            </a:r>
            <a:r>
              <a:rPr lang="en-US" altLang="en-US" dirty="0"/>
              <a:t> – data for protection, security, and usage monitoring</a:t>
            </a:r>
          </a:p>
          <a:p>
            <a:r>
              <a:rPr lang="en-US" altLang="en-US" dirty="0">
                <a:highlight>
                  <a:srgbClr val="FFFF00"/>
                </a:highlight>
              </a:rPr>
              <a:t>Information about files are kept in the directory structure, which is maintained on the disk</a:t>
            </a:r>
          </a:p>
        </p:txBody>
      </p:sp>
      <p:sp>
        <p:nvSpPr>
          <p:cNvPr id="2" name="Footer Placeholder 1">
            <a:extLst>
              <a:ext uri="{FF2B5EF4-FFF2-40B4-BE49-F238E27FC236}">
                <a16:creationId xmlns:a16="http://schemas.microsoft.com/office/drawing/2014/main" id="{E3262E70-F935-4B4D-A513-A591A2E43363}"/>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13F93907-E024-9041-87A4-FBAF1189CAF0}"/>
              </a:ext>
            </a:extLst>
          </p:cNvPr>
          <p:cNvSpPr>
            <a:spLocks noGrp="1"/>
          </p:cNvSpPr>
          <p:nvPr>
            <p:ph type="sldNum" sz="quarter" idx="12"/>
          </p:nvPr>
        </p:nvSpPr>
        <p:spPr/>
        <p:txBody>
          <a:bodyPr/>
          <a:lstStyle/>
          <a:p>
            <a:pPr>
              <a:defRPr/>
            </a:pPr>
            <a:fld id="{38B8502D-4A27-294E-8060-13DE0CB89E83}" type="slidenum">
              <a:rPr lang="en-US"/>
              <a:pPr>
                <a:defRPr/>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3CE6-FFC8-304F-B51D-275B728F3778}"/>
              </a:ext>
            </a:extLst>
          </p:cNvPr>
          <p:cNvSpPr>
            <a:spLocks noGrp="1"/>
          </p:cNvSpPr>
          <p:nvPr>
            <p:ph type="title"/>
          </p:nvPr>
        </p:nvSpPr>
        <p:spPr/>
        <p:txBody>
          <a:bodyPr/>
          <a:lstStyle/>
          <a:p>
            <a:r>
              <a:rPr lang="en-US" dirty="0"/>
              <a:t>Naming Schemes</a:t>
            </a:r>
          </a:p>
        </p:txBody>
      </p:sp>
      <p:sp>
        <p:nvSpPr>
          <p:cNvPr id="3" name="Content Placeholder 2">
            <a:extLst>
              <a:ext uri="{FF2B5EF4-FFF2-40B4-BE49-F238E27FC236}">
                <a16:creationId xmlns:a16="http://schemas.microsoft.com/office/drawing/2014/main" id="{8DB0AEFE-2A35-8A41-8B6E-20062DF727DA}"/>
              </a:ext>
            </a:extLst>
          </p:cNvPr>
          <p:cNvSpPr>
            <a:spLocks noGrp="1"/>
          </p:cNvSpPr>
          <p:nvPr>
            <p:ph idx="1"/>
          </p:nvPr>
        </p:nvSpPr>
        <p:spPr/>
        <p:txBody>
          <a:bodyPr/>
          <a:lstStyle/>
          <a:p>
            <a:r>
              <a:rPr lang="en-US" dirty="0"/>
              <a:t>File names include server and local path (URLs)</a:t>
            </a:r>
          </a:p>
          <a:p>
            <a:pPr lvl="1"/>
            <a:r>
              <a:rPr lang="en-US" dirty="0"/>
              <a:t>E.g., http://</a:t>
            </a:r>
            <a:r>
              <a:rPr lang="en-US" dirty="0" err="1"/>
              <a:t>server.stanford.edu</a:t>
            </a:r>
            <a:r>
              <a:rPr lang="en-US" dirty="0"/>
              <a:t>/home/dm – unique name </a:t>
            </a:r>
          </a:p>
          <a:p>
            <a:pPr lvl="1"/>
            <a:r>
              <a:rPr lang="en-US" dirty="0"/>
              <a:t>Variation: Include cryptographically secure name for server </a:t>
            </a:r>
          </a:p>
          <a:p>
            <a:r>
              <a:rPr lang="en-US" dirty="0"/>
              <a:t>Attach remote directories to local directories (NFS) </a:t>
            </a:r>
          </a:p>
          <a:p>
            <a:pPr lvl="1"/>
            <a:r>
              <a:rPr lang="en-US" dirty="0"/>
              <a:t>Gives appearance of a coherent directory tree</a:t>
            </a:r>
          </a:p>
          <a:p>
            <a:pPr lvl="1"/>
            <a:r>
              <a:rPr lang="en-US" dirty="0"/>
              <a:t> Only previously mounted remote directories accessible</a:t>
            </a:r>
          </a:p>
          <a:p>
            <a:r>
              <a:rPr lang="en-US" dirty="0"/>
              <a:t> Total integration of the component file systems (AFS) </a:t>
            </a:r>
          </a:p>
          <a:p>
            <a:pPr lvl="1"/>
            <a:r>
              <a:rPr lang="en-US" dirty="0"/>
              <a:t>A single global name structure spans all the files in the system </a:t>
            </a:r>
          </a:p>
          <a:p>
            <a:pPr lvl="1"/>
            <a:r>
              <a:rPr lang="en-US" dirty="0"/>
              <a:t> If a server is unavailable, some arbitrary set of directories on different machines also becomes unavailable </a:t>
            </a:r>
          </a:p>
          <a:p>
            <a:r>
              <a:rPr lang="en-US" dirty="0"/>
              <a:t>Name by the data you want (Chord CFS, IVY) </a:t>
            </a:r>
          </a:p>
          <a:p>
            <a:pPr lvl="1"/>
            <a:r>
              <a:rPr lang="en-US" dirty="0"/>
              <a:t>Very non-standard administrative model (impractical?) </a:t>
            </a:r>
          </a:p>
          <a:p>
            <a:pPr lvl="1"/>
            <a:r>
              <a:rPr lang="en-US" dirty="0"/>
              <a:t>Some big advantages like scalability &amp; fault tolerance</a:t>
            </a:r>
          </a:p>
        </p:txBody>
      </p:sp>
      <p:sp>
        <p:nvSpPr>
          <p:cNvPr id="4" name="Footer Placeholder 3">
            <a:extLst>
              <a:ext uri="{FF2B5EF4-FFF2-40B4-BE49-F238E27FC236}">
                <a16:creationId xmlns:a16="http://schemas.microsoft.com/office/drawing/2014/main" id="{B83991E8-F64D-4047-AD3D-C00AC9DF6D17}"/>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B29B52CF-D192-594E-943B-D27FC22C1493}"/>
              </a:ext>
            </a:extLst>
          </p:cNvPr>
          <p:cNvSpPr>
            <a:spLocks noGrp="1"/>
          </p:cNvSpPr>
          <p:nvPr>
            <p:ph type="sldNum" sz="quarter" idx="12"/>
          </p:nvPr>
        </p:nvSpPr>
        <p:spPr/>
        <p:txBody>
          <a:bodyPr/>
          <a:lstStyle/>
          <a:p>
            <a:pPr>
              <a:defRPr/>
            </a:pPr>
            <a:fld id="{96FB4D97-E929-C34E-A94A-7814579D3039}" type="slidenum">
              <a:rPr lang="en-US" smtClean="0"/>
              <a:pPr>
                <a:defRPr/>
              </a:pPr>
              <a:t>70</a:t>
            </a:fld>
            <a:endParaRPr lang="en-US"/>
          </a:p>
        </p:txBody>
      </p:sp>
    </p:spTree>
    <p:extLst>
      <p:ext uri="{BB962C8B-B14F-4D97-AF65-F5344CB8AC3E}">
        <p14:creationId xmlns:p14="http://schemas.microsoft.com/office/powerpoint/2010/main" val="33145370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1617" name="Group 8">
            <a:extLst>
              <a:ext uri="{FF2B5EF4-FFF2-40B4-BE49-F238E27FC236}">
                <a16:creationId xmlns:a16="http://schemas.microsoft.com/office/drawing/2014/main" id="{4BDC5B21-2442-9442-B3B4-3622FBC8212E}"/>
              </a:ext>
            </a:extLst>
          </p:cNvPr>
          <p:cNvGrpSpPr>
            <a:grpSpLocks/>
          </p:cNvGrpSpPr>
          <p:nvPr/>
        </p:nvGrpSpPr>
        <p:grpSpPr bwMode="auto">
          <a:xfrm>
            <a:off x="6573934" y="2420938"/>
            <a:ext cx="2430463" cy="1408113"/>
            <a:chOff x="2304" y="672"/>
            <a:chExt cx="1824" cy="1082"/>
          </a:xfrm>
        </p:grpSpPr>
        <p:grpSp>
          <p:nvGrpSpPr>
            <p:cNvPr id="111658" name="Group 9">
              <a:extLst>
                <a:ext uri="{FF2B5EF4-FFF2-40B4-BE49-F238E27FC236}">
                  <a16:creationId xmlns:a16="http://schemas.microsoft.com/office/drawing/2014/main" id="{B6EF8888-B3F1-684D-8BDC-11A2952E1478}"/>
                </a:ext>
              </a:extLst>
            </p:cNvPr>
            <p:cNvGrpSpPr>
              <a:grpSpLocks/>
            </p:cNvGrpSpPr>
            <p:nvPr/>
          </p:nvGrpSpPr>
          <p:grpSpPr bwMode="auto">
            <a:xfrm>
              <a:off x="2304" y="672"/>
              <a:ext cx="981" cy="1082"/>
              <a:chOff x="2043" y="624"/>
              <a:chExt cx="981" cy="1082"/>
            </a:xfrm>
          </p:grpSpPr>
          <p:pic>
            <p:nvPicPr>
              <p:cNvPr id="111664" name="Picture 10">
                <a:extLst>
                  <a:ext uri="{FF2B5EF4-FFF2-40B4-BE49-F238E27FC236}">
                    <a16:creationId xmlns:a16="http://schemas.microsoft.com/office/drawing/2014/main" id="{B27C890F-03EA-3247-A4A0-0A61BBBA0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 y="624"/>
                <a:ext cx="981" cy="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65" name="Text Box 11">
                <a:extLst>
                  <a:ext uri="{FF2B5EF4-FFF2-40B4-BE49-F238E27FC236}">
                    <a16:creationId xmlns:a16="http://schemas.microsoft.com/office/drawing/2014/main" id="{4EC0E7F0-B2D0-DD4B-8BBD-13C18D460FE0}"/>
                  </a:ext>
                </a:extLst>
              </p:cNvPr>
              <p:cNvSpPr txBox="1">
                <a:spLocks noChangeArrowheads="1"/>
              </p:cNvSpPr>
              <p:nvPr/>
            </p:nvSpPr>
            <p:spPr bwMode="auto">
              <a:xfrm>
                <a:off x="2060" y="1469"/>
                <a:ext cx="696" cy="23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Server</a:t>
                </a:r>
              </a:p>
            </p:txBody>
          </p:sp>
        </p:grpSp>
        <p:grpSp>
          <p:nvGrpSpPr>
            <p:cNvPr id="111659" name="Group 12">
              <a:extLst>
                <a:ext uri="{FF2B5EF4-FFF2-40B4-BE49-F238E27FC236}">
                  <a16:creationId xmlns:a16="http://schemas.microsoft.com/office/drawing/2014/main" id="{7CF55703-AB59-8C43-BB41-DCF3FF15167A}"/>
                </a:ext>
              </a:extLst>
            </p:cNvPr>
            <p:cNvGrpSpPr>
              <a:grpSpLocks/>
            </p:cNvGrpSpPr>
            <p:nvPr/>
          </p:nvGrpSpPr>
          <p:grpSpPr bwMode="auto">
            <a:xfrm>
              <a:off x="3600" y="720"/>
              <a:ext cx="528" cy="864"/>
              <a:chOff x="3600" y="720"/>
              <a:chExt cx="528" cy="864"/>
            </a:xfrm>
          </p:grpSpPr>
          <p:sp>
            <p:nvSpPr>
              <p:cNvPr id="111661" name="AutoShape 13">
                <a:extLst>
                  <a:ext uri="{FF2B5EF4-FFF2-40B4-BE49-F238E27FC236}">
                    <a16:creationId xmlns:a16="http://schemas.microsoft.com/office/drawing/2014/main" id="{85F21C43-4BD5-4B49-B3EB-B60544F92405}"/>
                  </a:ext>
                </a:extLst>
              </p:cNvPr>
              <p:cNvSpPr>
                <a:spLocks noChangeArrowheads="1"/>
              </p:cNvSpPr>
              <p:nvPr/>
            </p:nvSpPr>
            <p:spPr bwMode="auto">
              <a:xfrm>
                <a:off x="3600" y="720"/>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1662" name="AutoShape 14">
                <a:extLst>
                  <a:ext uri="{FF2B5EF4-FFF2-40B4-BE49-F238E27FC236}">
                    <a16:creationId xmlns:a16="http://schemas.microsoft.com/office/drawing/2014/main" id="{6ACE3801-D98E-D34C-9A42-D826E210F53C}"/>
                  </a:ext>
                </a:extLst>
              </p:cNvPr>
              <p:cNvSpPr>
                <a:spLocks noChangeArrowheads="1"/>
              </p:cNvSpPr>
              <p:nvPr/>
            </p:nvSpPr>
            <p:spPr bwMode="auto">
              <a:xfrm>
                <a:off x="3696" y="912"/>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1663" name="AutoShape 15">
                <a:extLst>
                  <a:ext uri="{FF2B5EF4-FFF2-40B4-BE49-F238E27FC236}">
                    <a16:creationId xmlns:a16="http://schemas.microsoft.com/office/drawing/2014/main" id="{892AB01F-9689-3A43-92B8-6D78E849105A}"/>
                  </a:ext>
                </a:extLst>
              </p:cNvPr>
              <p:cNvSpPr>
                <a:spLocks noChangeArrowheads="1"/>
              </p:cNvSpPr>
              <p:nvPr/>
            </p:nvSpPr>
            <p:spPr bwMode="auto">
              <a:xfrm>
                <a:off x="3792" y="1104"/>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sp>
          <p:nvSpPr>
            <p:cNvPr id="111660" name="AutoShape 16">
              <a:extLst>
                <a:ext uri="{FF2B5EF4-FFF2-40B4-BE49-F238E27FC236}">
                  <a16:creationId xmlns:a16="http://schemas.microsoft.com/office/drawing/2014/main" id="{AE37449D-5B82-9043-9772-6A945599319D}"/>
                </a:ext>
              </a:extLst>
            </p:cNvPr>
            <p:cNvSpPr>
              <a:spLocks noChangeArrowheads="1"/>
            </p:cNvSpPr>
            <p:nvPr/>
          </p:nvSpPr>
          <p:spPr bwMode="auto">
            <a:xfrm>
              <a:off x="3072" y="1008"/>
              <a:ext cx="432" cy="336"/>
            </a:xfrm>
            <a:prstGeom prst="leftRightArrow">
              <a:avLst>
                <a:gd name="adj1" fmla="val 50000"/>
                <a:gd name="adj2" fmla="val 25714"/>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sp>
        <p:nvSpPr>
          <p:cNvPr id="1013792" name="Rectangle 32">
            <a:extLst>
              <a:ext uri="{FF2B5EF4-FFF2-40B4-BE49-F238E27FC236}">
                <a16:creationId xmlns:a16="http://schemas.microsoft.com/office/drawing/2014/main" id="{1FF2F8BB-1D5D-A847-BFC5-CC6FA7F1EB6A}"/>
              </a:ext>
            </a:extLst>
          </p:cNvPr>
          <p:cNvSpPr>
            <a:spLocks noChangeArrowheads="1"/>
          </p:cNvSpPr>
          <p:nvPr/>
        </p:nvSpPr>
        <p:spPr bwMode="auto">
          <a:xfrm>
            <a:off x="7475538" y="1855788"/>
            <a:ext cx="838200" cy="9144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sp>
        <p:nvSpPr>
          <p:cNvPr id="1013798" name="Rectangle 38">
            <a:extLst>
              <a:ext uri="{FF2B5EF4-FFF2-40B4-BE49-F238E27FC236}">
                <a16:creationId xmlns:a16="http://schemas.microsoft.com/office/drawing/2014/main" id="{6D17061A-8F36-F44C-8AD3-2A2122DC2281}"/>
              </a:ext>
            </a:extLst>
          </p:cNvPr>
          <p:cNvSpPr>
            <a:spLocks noChangeArrowheads="1"/>
          </p:cNvSpPr>
          <p:nvPr/>
        </p:nvSpPr>
        <p:spPr bwMode="auto">
          <a:xfrm>
            <a:off x="7531100" y="2236788"/>
            <a:ext cx="698500" cy="368300"/>
          </a:xfrm>
          <a:prstGeom prst="rect">
            <a:avLst/>
          </a:prstGeom>
          <a:solidFill>
            <a:srgbClr val="FF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F1:V1</a:t>
            </a:r>
          </a:p>
        </p:txBody>
      </p:sp>
      <p:sp>
        <p:nvSpPr>
          <p:cNvPr id="1013801" name="Rectangle 41">
            <a:extLst>
              <a:ext uri="{FF2B5EF4-FFF2-40B4-BE49-F238E27FC236}">
                <a16:creationId xmlns:a16="http://schemas.microsoft.com/office/drawing/2014/main" id="{B3749C58-64FA-8743-B1DA-1DF31F8D37DC}"/>
              </a:ext>
            </a:extLst>
          </p:cNvPr>
          <p:cNvSpPr>
            <a:spLocks noChangeArrowheads="1"/>
          </p:cNvSpPr>
          <p:nvPr/>
        </p:nvSpPr>
        <p:spPr bwMode="auto">
          <a:xfrm>
            <a:off x="7531100" y="2236788"/>
            <a:ext cx="698500" cy="368300"/>
          </a:xfrm>
          <a:prstGeom prst="rect">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F1:V2</a:t>
            </a:r>
          </a:p>
        </p:txBody>
      </p:sp>
      <p:sp>
        <p:nvSpPr>
          <p:cNvPr id="111621" name="Cloud">
            <a:extLst>
              <a:ext uri="{FF2B5EF4-FFF2-40B4-BE49-F238E27FC236}">
                <a16:creationId xmlns:a16="http://schemas.microsoft.com/office/drawing/2014/main" id="{B52B270D-C657-4244-A436-22B5305CA977}"/>
              </a:ext>
            </a:extLst>
          </p:cNvPr>
          <p:cNvSpPr>
            <a:spLocks noChangeAspect="1" noEditPoints="1" noChangeArrowheads="1"/>
          </p:cNvSpPr>
          <p:nvPr/>
        </p:nvSpPr>
        <p:spPr bwMode="auto">
          <a:xfrm>
            <a:off x="4240312" y="865188"/>
            <a:ext cx="2286000" cy="2590800"/>
          </a:xfrm>
          <a:custGeom>
            <a:avLst/>
            <a:gdLst>
              <a:gd name="T0" fmla="*/ 7091 w 21600"/>
              <a:gd name="T1" fmla="*/ 1295400 h 21600"/>
              <a:gd name="T2" fmla="*/ 1143000 w 21600"/>
              <a:gd name="T3" fmla="*/ 2588041 h 21600"/>
              <a:gd name="T4" fmla="*/ 2284095 w 21600"/>
              <a:gd name="T5" fmla="*/ 1295400 h 21600"/>
              <a:gd name="T6" fmla="*/ 1143000 w 21600"/>
              <a:gd name="T7" fmla="*/ 148131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FFFF"/>
          </a:solidFill>
          <a:ln w="9525">
            <a:solidFill>
              <a:srgbClr val="000000"/>
            </a:solidFill>
            <a:miter lim="800000"/>
            <a:headEnd/>
            <a:tailEnd/>
          </a:ln>
          <a:effectLst>
            <a:outerShdw dist="107763" dir="2700000" algn="ctr" rotWithShape="0">
              <a:srgbClr val="808080"/>
            </a:outerShdw>
          </a:effectLst>
        </p:spPr>
        <p:txBody>
          <a:bodyPr anchor="ctr"/>
          <a:lstStyle/>
          <a:p>
            <a:endParaRPr lang="en-US"/>
          </a:p>
        </p:txBody>
      </p:sp>
      <p:sp>
        <p:nvSpPr>
          <p:cNvPr id="111622" name="Rectangle 3">
            <a:extLst>
              <a:ext uri="{FF2B5EF4-FFF2-40B4-BE49-F238E27FC236}">
                <a16:creationId xmlns:a16="http://schemas.microsoft.com/office/drawing/2014/main" id="{CB76D3C0-55FD-9B4F-B8D0-7C002224AF99}"/>
              </a:ext>
            </a:extLst>
          </p:cNvPr>
          <p:cNvSpPr>
            <a:spLocks noGrp="1" noChangeArrowheads="1"/>
          </p:cNvSpPr>
          <p:nvPr>
            <p:ph type="title"/>
          </p:nvPr>
        </p:nvSpPr>
        <p:spPr>
          <a:xfrm>
            <a:off x="628650" y="-137087"/>
            <a:ext cx="7886700" cy="1325563"/>
          </a:xfrm>
        </p:spPr>
        <p:txBody>
          <a:bodyPr/>
          <a:lstStyle/>
          <a:p>
            <a:r>
              <a:rPr lang="en-US" altLang="en-US" dirty="0"/>
              <a:t>Challenges in DFS (2/4): Performance</a:t>
            </a:r>
            <a:br>
              <a:rPr lang="en-US" altLang="en-US" dirty="0"/>
            </a:br>
            <a:r>
              <a:rPr lang="en-US" altLang="en-US" dirty="0"/>
              <a:t>Use of caching to reduce network load</a:t>
            </a:r>
          </a:p>
        </p:txBody>
      </p:sp>
      <p:grpSp>
        <p:nvGrpSpPr>
          <p:cNvPr id="1013777" name="Group 17">
            <a:extLst>
              <a:ext uri="{FF2B5EF4-FFF2-40B4-BE49-F238E27FC236}">
                <a16:creationId xmlns:a16="http://schemas.microsoft.com/office/drawing/2014/main" id="{1DB8FF13-D736-FE47-B243-AA4B8C3EBBD8}"/>
              </a:ext>
            </a:extLst>
          </p:cNvPr>
          <p:cNvGrpSpPr>
            <a:grpSpLocks/>
          </p:cNvGrpSpPr>
          <p:nvPr/>
        </p:nvGrpSpPr>
        <p:grpSpPr bwMode="auto">
          <a:xfrm>
            <a:off x="4424411" y="1134672"/>
            <a:ext cx="2057400" cy="307975"/>
            <a:chOff x="1877" y="446"/>
            <a:chExt cx="1060" cy="194"/>
          </a:xfrm>
        </p:grpSpPr>
        <p:sp>
          <p:nvSpPr>
            <p:cNvPr id="111656" name="Line 18">
              <a:extLst>
                <a:ext uri="{FF2B5EF4-FFF2-40B4-BE49-F238E27FC236}">
                  <a16:creationId xmlns:a16="http://schemas.microsoft.com/office/drawing/2014/main" id="{16BDEBF3-DD6D-444F-AD36-BB38D1EBB118}"/>
                </a:ext>
              </a:extLst>
            </p:cNvPr>
            <p:cNvSpPr>
              <a:spLocks noChangeShapeType="1"/>
            </p:cNvSpPr>
            <p:nvPr/>
          </p:nvSpPr>
          <p:spPr bwMode="auto">
            <a:xfrm flipV="1">
              <a:off x="1877" y="628"/>
              <a:ext cx="10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11657" name="Text Box 19">
              <a:extLst>
                <a:ext uri="{FF2B5EF4-FFF2-40B4-BE49-F238E27FC236}">
                  <a16:creationId xmlns:a16="http://schemas.microsoft.com/office/drawing/2014/main" id="{DA602D93-848C-D54B-9458-46CC4CD37B20}"/>
                </a:ext>
              </a:extLst>
            </p:cNvPr>
            <p:cNvSpPr txBox="1">
              <a:spLocks noChangeArrowheads="1"/>
            </p:cNvSpPr>
            <p:nvPr/>
          </p:nvSpPr>
          <p:spPr bwMode="auto">
            <a:xfrm>
              <a:off x="2070" y="446"/>
              <a:ext cx="718"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dirty="0">
                  <a:latin typeface="Comic Sans MS" panose="030F0902030302020204" pitchFamily="66" charset="0"/>
                </a:rPr>
                <a:t>Read (RPC)</a:t>
              </a:r>
            </a:p>
          </p:txBody>
        </p:sp>
      </p:grpSp>
      <p:grpSp>
        <p:nvGrpSpPr>
          <p:cNvPr id="1013780" name="Group 20">
            <a:extLst>
              <a:ext uri="{FF2B5EF4-FFF2-40B4-BE49-F238E27FC236}">
                <a16:creationId xmlns:a16="http://schemas.microsoft.com/office/drawing/2014/main" id="{6A04A723-5B6C-2249-85D4-89E979CF0E67}"/>
              </a:ext>
            </a:extLst>
          </p:cNvPr>
          <p:cNvGrpSpPr>
            <a:grpSpLocks/>
          </p:cNvGrpSpPr>
          <p:nvPr/>
        </p:nvGrpSpPr>
        <p:grpSpPr bwMode="auto">
          <a:xfrm>
            <a:off x="4386122" y="1532983"/>
            <a:ext cx="2043113" cy="307975"/>
            <a:chOff x="1877" y="912"/>
            <a:chExt cx="1060" cy="194"/>
          </a:xfrm>
        </p:grpSpPr>
        <p:sp>
          <p:nvSpPr>
            <p:cNvPr id="111654" name="Line 21">
              <a:extLst>
                <a:ext uri="{FF2B5EF4-FFF2-40B4-BE49-F238E27FC236}">
                  <a16:creationId xmlns:a16="http://schemas.microsoft.com/office/drawing/2014/main" id="{F73292D7-1DCC-C942-B7DE-2FE18FAF8488}"/>
                </a:ext>
              </a:extLst>
            </p:cNvPr>
            <p:cNvSpPr>
              <a:spLocks noChangeShapeType="1"/>
            </p:cNvSpPr>
            <p:nvPr/>
          </p:nvSpPr>
          <p:spPr bwMode="auto">
            <a:xfrm flipH="1" flipV="1">
              <a:off x="1877" y="932"/>
              <a:ext cx="10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11655" name="Text Box 22">
              <a:extLst>
                <a:ext uri="{FF2B5EF4-FFF2-40B4-BE49-F238E27FC236}">
                  <a16:creationId xmlns:a16="http://schemas.microsoft.com/office/drawing/2014/main" id="{192DE344-7304-F14E-85CF-F60EDA795275}"/>
                </a:ext>
              </a:extLst>
            </p:cNvPr>
            <p:cNvSpPr txBox="1">
              <a:spLocks noChangeArrowheads="1"/>
            </p:cNvSpPr>
            <p:nvPr/>
          </p:nvSpPr>
          <p:spPr bwMode="auto">
            <a:xfrm>
              <a:off x="1996" y="912"/>
              <a:ext cx="885"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Return (Data)</a:t>
              </a:r>
            </a:p>
          </p:txBody>
        </p:sp>
      </p:grpSp>
      <p:grpSp>
        <p:nvGrpSpPr>
          <p:cNvPr id="1013786" name="Group 26">
            <a:extLst>
              <a:ext uri="{FF2B5EF4-FFF2-40B4-BE49-F238E27FC236}">
                <a16:creationId xmlns:a16="http://schemas.microsoft.com/office/drawing/2014/main" id="{CBEF02C2-1361-5E4B-986A-67A53FB73C18}"/>
              </a:ext>
            </a:extLst>
          </p:cNvPr>
          <p:cNvGrpSpPr>
            <a:grpSpLocks/>
          </p:cNvGrpSpPr>
          <p:nvPr/>
        </p:nvGrpSpPr>
        <p:grpSpPr bwMode="auto">
          <a:xfrm rot="-1562509">
            <a:off x="4560888" y="1927225"/>
            <a:ext cx="1982787" cy="307975"/>
            <a:chOff x="2016" y="1341"/>
            <a:chExt cx="1036" cy="194"/>
          </a:xfrm>
        </p:grpSpPr>
        <p:sp>
          <p:nvSpPr>
            <p:cNvPr id="111652" name="Text Box 27">
              <a:extLst>
                <a:ext uri="{FF2B5EF4-FFF2-40B4-BE49-F238E27FC236}">
                  <a16:creationId xmlns:a16="http://schemas.microsoft.com/office/drawing/2014/main" id="{739A6837-BDBB-0B44-9C06-6410896F0018}"/>
                </a:ext>
              </a:extLst>
            </p:cNvPr>
            <p:cNvSpPr txBox="1">
              <a:spLocks noChangeArrowheads="1"/>
            </p:cNvSpPr>
            <p:nvPr/>
          </p:nvSpPr>
          <p:spPr bwMode="auto">
            <a:xfrm>
              <a:off x="2164" y="1341"/>
              <a:ext cx="787"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Write (RPC)</a:t>
              </a:r>
            </a:p>
          </p:txBody>
        </p:sp>
        <p:sp>
          <p:nvSpPr>
            <p:cNvPr id="111653" name="Line 28">
              <a:extLst>
                <a:ext uri="{FF2B5EF4-FFF2-40B4-BE49-F238E27FC236}">
                  <a16:creationId xmlns:a16="http://schemas.microsoft.com/office/drawing/2014/main" id="{1B668599-F729-C949-984A-AC9DE68B9B67}"/>
                </a:ext>
              </a:extLst>
            </p:cNvPr>
            <p:cNvSpPr>
              <a:spLocks noChangeShapeType="1"/>
            </p:cNvSpPr>
            <p:nvPr/>
          </p:nvSpPr>
          <p:spPr bwMode="auto">
            <a:xfrm flipV="1">
              <a:off x="2016" y="1533"/>
              <a:ext cx="10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grpSp>
        <p:nvGrpSpPr>
          <p:cNvPr id="1013789" name="Group 29">
            <a:extLst>
              <a:ext uri="{FF2B5EF4-FFF2-40B4-BE49-F238E27FC236}">
                <a16:creationId xmlns:a16="http://schemas.microsoft.com/office/drawing/2014/main" id="{F51BBCB9-08CB-344F-90CF-EE7FE6513FC6}"/>
              </a:ext>
            </a:extLst>
          </p:cNvPr>
          <p:cNvGrpSpPr>
            <a:grpSpLocks/>
          </p:cNvGrpSpPr>
          <p:nvPr/>
        </p:nvGrpSpPr>
        <p:grpSpPr bwMode="auto">
          <a:xfrm rot="-1590130">
            <a:off x="4665663" y="2376488"/>
            <a:ext cx="2030412" cy="347662"/>
            <a:chOff x="2016" y="1844"/>
            <a:chExt cx="1036" cy="219"/>
          </a:xfrm>
        </p:grpSpPr>
        <p:sp>
          <p:nvSpPr>
            <p:cNvPr id="111650" name="Text Box 30">
              <a:extLst>
                <a:ext uri="{FF2B5EF4-FFF2-40B4-BE49-F238E27FC236}">
                  <a16:creationId xmlns:a16="http://schemas.microsoft.com/office/drawing/2014/main" id="{A00488F4-6D0E-024B-88F5-83782160AD99}"/>
                </a:ext>
              </a:extLst>
            </p:cNvPr>
            <p:cNvSpPr txBox="1">
              <a:spLocks noChangeArrowheads="1"/>
            </p:cNvSpPr>
            <p:nvPr/>
          </p:nvSpPr>
          <p:spPr bwMode="auto">
            <a:xfrm>
              <a:off x="2032" y="1869"/>
              <a:ext cx="1006"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ACK</a:t>
              </a:r>
            </a:p>
          </p:txBody>
        </p:sp>
        <p:sp>
          <p:nvSpPr>
            <p:cNvPr id="111651" name="Line 31">
              <a:extLst>
                <a:ext uri="{FF2B5EF4-FFF2-40B4-BE49-F238E27FC236}">
                  <a16:creationId xmlns:a16="http://schemas.microsoft.com/office/drawing/2014/main" id="{897898F6-B968-DC4E-9AA4-478F9CF7A451}"/>
                </a:ext>
              </a:extLst>
            </p:cNvPr>
            <p:cNvSpPr>
              <a:spLocks noChangeShapeType="1"/>
            </p:cNvSpPr>
            <p:nvPr/>
          </p:nvSpPr>
          <p:spPr bwMode="auto">
            <a:xfrm flipH="1" flipV="1">
              <a:off x="2016" y="1844"/>
              <a:ext cx="10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grpSp>
        <p:nvGrpSpPr>
          <p:cNvPr id="111627" name="Group 23">
            <a:extLst>
              <a:ext uri="{FF2B5EF4-FFF2-40B4-BE49-F238E27FC236}">
                <a16:creationId xmlns:a16="http://schemas.microsoft.com/office/drawing/2014/main" id="{3FDE2891-6DE2-7145-8FC1-760D78F45007}"/>
              </a:ext>
            </a:extLst>
          </p:cNvPr>
          <p:cNvGrpSpPr>
            <a:grpSpLocks/>
          </p:cNvGrpSpPr>
          <p:nvPr/>
        </p:nvGrpSpPr>
        <p:grpSpPr bwMode="auto">
          <a:xfrm>
            <a:off x="3057080" y="947625"/>
            <a:ext cx="1295400" cy="1339850"/>
            <a:chOff x="528" y="768"/>
            <a:chExt cx="973" cy="1030"/>
          </a:xfrm>
        </p:grpSpPr>
        <p:pic>
          <p:nvPicPr>
            <p:cNvPr id="111648" name="Picture 24">
              <a:extLst>
                <a:ext uri="{FF2B5EF4-FFF2-40B4-BE49-F238E27FC236}">
                  <a16:creationId xmlns:a16="http://schemas.microsoft.com/office/drawing/2014/main" id="{10630DF9-057E-574E-921D-F5E369690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768"/>
              <a:ext cx="973"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9" name="Text Box 25">
              <a:extLst>
                <a:ext uri="{FF2B5EF4-FFF2-40B4-BE49-F238E27FC236}">
                  <a16:creationId xmlns:a16="http://schemas.microsoft.com/office/drawing/2014/main" id="{4C1EE1EA-2367-7349-864D-73BB1CC10A88}"/>
                </a:ext>
              </a:extLst>
            </p:cNvPr>
            <p:cNvSpPr txBox="1">
              <a:spLocks noChangeArrowheads="1"/>
            </p:cNvSpPr>
            <p:nvPr/>
          </p:nvSpPr>
          <p:spPr bwMode="auto">
            <a:xfrm>
              <a:off x="627" y="1562"/>
              <a:ext cx="603" cy="236"/>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dirty="0">
                  <a:latin typeface="Comic Sans MS" panose="030F0902030302020204" pitchFamily="66" charset="0"/>
                </a:rPr>
                <a:t>Client</a:t>
              </a:r>
            </a:p>
          </p:txBody>
        </p:sp>
      </p:grpSp>
      <p:sp>
        <p:nvSpPr>
          <p:cNvPr id="1013793" name="Rectangle 33">
            <a:extLst>
              <a:ext uri="{FF2B5EF4-FFF2-40B4-BE49-F238E27FC236}">
                <a16:creationId xmlns:a16="http://schemas.microsoft.com/office/drawing/2014/main" id="{1C7FBC43-D4E4-BC45-A673-8D58DB98A481}"/>
              </a:ext>
            </a:extLst>
          </p:cNvPr>
          <p:cNvSpPr>
            <a:spLocks noChangeArrowheads="1"/>
          </p:cNvSpPr>
          <p:nvPr/>
        </p:nvSpPr>
        <p:spPr bwMode="auto">
          <a:xfrm>
            <a:off x="2260228" y="1339469"/>
            <a:ext cx="838200" cy="8382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grpSp>
        <p:nvGrpSpPr>
          <p:cNvPr id="111629" name="Group 5">
            <a:extLst>
              <a:ext uri="{FF2B5EF4-FFF2-40B4-BE49-F238E27FC236}">
                <a16:creationId xmlns:a16="http://schemas.microsoft.com/office/drawing/2014/main" id="{7BD95929-85A1-B543-A8CD-F329CBDEA352}"/>
              </a:ext>
            </a:extLst>
          </p:cNvPr>
          <p:cNvGrpSpPr>
            <a:grpSpLocks/>
          </p:cNvGrpSpPr>
          <p:nvPr/>
        </p:nvGrpSpPr>
        <p:grpSpPr bwMode="auto">
          <a:xfrm>
            <a:off x="3371607" y="2390212"/>
            <a:ext cx="1296987" cy="1339850"/>
            <a:chOff x="528" y="768"/>
            <a:chExt cx="973" cy="1029"/>
          </a:xfrm>
        </p:grpSpPr>
        <p:pic>
          <p:nvPicPr>
            <p:cNvPr id="111646" name="Picture 6">
              <a:extLst>
                <a:ext uri="{FF2B5EF4-FFF2-40B4-BE49-F238E27FC236}">
                  <a16:creationId xmlns:a16="http://schemas.microsoft.com/office/drawing/2014/main" id="{B8B53303-88E3-6C4F-BEFA-94CED0F62C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768"/>
              <a:ext cx="973"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47" name="Text Box 7">
              <a:extLst>
                <a:ext uri="{FF2B5EF4-FFF2-40B4-BE49-F238E27FC236}">
                  <a16:creationId xmlns:a16="http://schemas.microsoft.com/office/drawing/2014/main" id="{80352E90-0276-B941-84D5-E6C05C04C361}"/>
                </a:ext>
              </a:extLst>
            </p:cNvPr>
            <p:cNvSpPr txBox="1">
              <a:spLocks noChangeArrowheads="1"/>
            </p:cNvSpPr>
            <p:nvPr/>
          </p:nvSpPr>
          <p:spPr bwMode="auto">
            <a:xfrm>
              <a:off x="627" y="1561"/>
              <a:ext cx="602" cy="236"/>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Client</a:t>
              </a:r>
            </a:p>
          </p:txBody>
        </p:sp>
      </p:grpSp>
      <p:sp>
        <p:nvSpPr>
          <p:cNvPr id="1013794" name="Rectangle 34">
            <a:extLst>
              <a:ext uri="{FF2B5EF4-FFF2-40B4-BE49-F238E27FC236}">
                <a16:creationId xmlns:a16="http://schemas.microsoft.com/office/drawing/2014/main" id="{79B8D4B8-EE39-B846-AF18-A91C60C0120E}"/>
              </a:ext>
            </a:extLst>
          </p:cNvPr>
          <p:cNvSpPr>
            <a:spLocks noChangeArrowheads="1"/>
          </p:cNvSpPr>
          <p:nvPr/>
        </p:nvSpPr>
        <p:spPr bwMode="auto">
          <a:xfrm>
            <a:off x="2522538" y="2617788"/>
            <a:ext cx="838200" cy="838200"/>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sp>
        <p:nvSpPr>
          <p:cNvPr id="1013795" name="Rectangle 35">
            <a:extLst>
              <a:ext uri="{FF2B5EF4-FFF2-40B4-BE49-F238E27FC236}">
                <a16:creationId xmlns:a16="http://schemas.microsoft.com/office/drawing/2014/main" id="{C37CEF6E-D99B-024E-9953-70798956E6DA}"/>
              </a:ext>
            </a:extLst>
          </p:cNvPr>
          <p:cNvSpPr>
            <a:spLocks noGrp="1" noChangeArrowheads="1"/>
          </p:cNvSpPr>
          <p:nvPr>
            <p:ph type="body" idx="1"/>
          </p:nvPr>
        </p:nvSpPr>
        <p:spPr bwMode="auto">
          <a:xfrm>
            <a:off x="152400" y="3657600"/>
            <a:ext cx="8902700" cy="3043238"/>
          </a:xfrm>
        </p:spPr>
        <p:txBody>
          <a:bodyPr wrap="square" numCol="1" anchor="t" anchorCtr="0" compatLnSpc="1">
            <a:prstTxWarp prst="textNoShape">
              <a:avLst/>
            </a:prstTxWarp>
          </a:bodyPr>
          <a:lstStyle/>
          <a:p>
            <a:pPr>
              <a:lnSpc>
                <a:spcPct val="80000"/>
              </a:lnSpc>
              <a:spcBef>
                <a:spcPct val="15000"/>
              </a:spcBef>
            </a:pPr>
            <a:r>
              <a:rPr lang="en-US" altLang="en-US" dirty="0"/>
              <a:t>Idea: Use caching to reduce network load</a:t>
            </a:r>
          </a:p>
          <a:p>
            <a:pPr lvl="1">
              <a:lnSpc>
                <a:spcPct val="80000"/>
              </a:lnSpc>
              <a:spcBef>
                <a:spcPct val="15000"/>
              </a:spcBef>
            </a:pPr>
            <a:r>
              <a:rPr lang="en-US" altLang="en-US" dirty="0"/>
              <a:t>In practice: use buffer cache at source and destination</a:t>
            </a:r>
          </a:p>
          <a:p>
            <a:pPr>
              <a:lnSpc>
                <a:spcPct val="80000"/>
              </a:lnSpc>
              <a:spcBef>
                <a:spcPct val="15000"/>
              </a:spcBef>
            </a:pPr>
            <a:r>
              <a:rPr lang="en-US" altLang="en-US" dirty="0"/>
              <a:t>Advantage: if open/read/write/close can be done locally, don’t need to do any network traffic…fast!</a:t>
            </a:r>
          </a:p>
          <a:p>
            <a:pPr>
              <a:lnSpc>
                <a:spcPct val="80000"/>
              </a:lnSpc>
              <a:spcBef>
                <a:spcPct val="15000"/>
              </a:spcBef>
            </a:pPr>
            <a:r>
              <a:rPr lang="en-US" altLang="en-US" dirty="0"/>
              <a:t>Problems: </a:t>
            </a:r>
          </a:p>
          <a:p>
            <a:pPr lvl="1">
              <a:lnSpc>
                <a:spcPct val="80000"/>
              </a:lnSpc>
              <a:spcBef>
                <a:spcPct val="15000"/>
              </a:spcBef>
            </a:pPr>
            <a:r>
              <a:rPr lang="en-US" altLang="en-US" dirty="0"/>
              <a:t>Failure:</a:t>
            </a:r>
          </a:p>
          <a:p>
            <a:pPr lvl="2">
              <a:lnSpc>
                <a:spcPct val="80000"/>
              </a:lnSpc>
              <a:spcBef>
                <a:spcPct val="15000"/>
              </a:spcBef>
            </a:pPr>
            <a:r>
              <a:rPr lang="en-US" altLang="en-US" dirty="0"/>
              <a:t>Client caches have data not committed at server</a:t>
            </a:r>
          </a:p>
          <a:p>
            <a:pPr lvl="1">
              <a:lnSpc>
                <a:spcPct val="80000"/>
              </a:lnSpc>
              <a:spcBef>
                <a:spcPct val="15000"/>
              </a:spcBef>
            </a:pPr>
            <a:r>
              <a:rPr lang="en-US" altLang="en-US" dirty="0"/>
              <a:t>Cache consistency!</a:t>
            </a:r>
          </a:p>
          <a:p>
            <a:pPr lvl="2">
              <a:lnSpc>
                <a:spcPct val="80000"/>
              </a:lnSpc>
              <a:spcBef>
                <a:spcPct val="15000"/>
              </a:spcBef>
            </a:pPr>
            <a:r>
              <a:rPr lang="en-US" altLang="en-US" dirty="0"/>
              <a:t>Client caches not consistent with server/each other</a:t>
            </a:r>
          </a:p>
        </p:txBody>
      </p:sp>
      <p:sp>
        <p:nvSpPr>
          <p:cNvPr id="1013796" name="Rectangle 36">
            <a:extLst>
              <a:ext uri="{FF2B5EF4-FFF2-40B4-BE49-F238E27FC236}">
                <a16:creationId xmlns:a16="http://schemas.microsoft.com/office/drawing/2014/main" id="{4F0B6201-5CF1-6748-99B2-F8BF2450E1D2}"/>
              </a:ext>
            </a:extLst>
          </p:cNvPr>
          <p:cNvSpPr>
            <a:spLocks noChangeArrowheads="1"/>
          </p:cNvSpPr>
          <p:nvPr/>
        </p:nvSpPr>
        <p:spPr bwMode="auto">
          <a:xfrm>
            <a:off x="2350558" y="1686145"/>
            <a:ext cx="698500" cy="368300"/>
          </a:xfrm>
          <a:prstGeom prst="rect">
            <a:avLst/>
          </a:prstGeom>
          <a:solidFill>
            <a:srgbClr val="FF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F1:V1</a:t>
            </a:r>
          </a:p>
        </p:txBody>
      </p:sp>
      <p:sp>
        <p:nvSpPr>
          <p:cNvPr id="1013797" name="Rectangle 37">
            <a:extLst>
              <a:ext uri="{FF2B5EF4-FFF2-40B4-BE49-F238E27FC236}">
                <a16:creationId xmlns:a16="http://schemas.microsoft.com/office/drawing/2014/main" id="{8864CF0D-FFC3-C34C-BD21-07967244CA81}"/>
              </a:ext>
            </a:extLst>
          </p:cNvPr>
          <p:cNvSpPr>
            <a:spLocks noChangeArrowheads="1"/>
          </p:cNvSpPr>
          <p:nvPr/>
        </p:nvSpPr>
        <p:spPr bwMode="auto">
          <a:xfrm>
            <a:off x="2654300" y="2998788"/>
            <a:ext cx="622300" cy="368300"/>
          </a:xfrm>
          <a:prstGeom prst="rect">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F1:V2</a:t>
            </a:r>
          </a:p>
        </p:txBody>
      </p:sp>
      <p:sp>
        <p:nvSpPr>
          <p:cNvPr id="1013803" name="Text Box 43">
            <a:extLst>
              <a:ext uri="{FF2B5EF4-FFF2-40B4-BE49-F238E27FC236}">
                <a16:creationId xmlns:a16="http://schemas.microsoft.com/office/drawing/2014/main" id="{18633CDD-8B2D-7A45-854A-3AACC274D955}"/>
              </a:ext>
            </a:extLst>
          </p:cNvPr>
          <p:cNvSpPr txBox="1">
            <a:spLocks noChangeArrowheads="1"/>
          </p:cNvSpPr>
          <p:nvPr/>
        </p:nvSpPr>
        <p:spPr bwMode="auto">
          <a:xfrm>
            <a:off x="155203" y="934531"/>
            <a:ext cx="1304925" cy="428312"/>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dirty="0">
                <a:latin typeface="Comic Sans MS" panose="030F0902030302020204" pitchFamily="66" charset="0"/>
              </a:rPr>
              <a:t>read(f1)</a:t>
            </a:r>
          </a:p>
        </p:txBody>
      </p:sp>
      <p:sp>
        <p:nvSpPr>
          <p:cNvPr id="1013804" name="Text Box 44">
            <a:extLst>
              <a:ext uri="{FF2B5EF4-FFF2-40B4-BE49-F238E27FC236}">
                <a16:creationId xmlns:a16="http://schemas.microsoft.com/office/drawing/2014/main" id="{0FE87C38-1F38-1441-BD41-F625A622B36A}"/>
              </a:ext>
            </a:extLst>
          </p:cNvPr>
          <p:cNvSpPr txBox="1">
            <a:spLocks noChangeArrowheads="1"/>
          </p:cNvSpPr>
          <p:nvPr/>
        </p:nvSpPr>
        <p:spPr bwMode="auto">
          <a:xfrm>
            <a:off x="152400" y="2870200"/>
            <a:ext cx="1385888" cy="35718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write(f1)</a:t>
            </a:r>
          </a:p>
        </p:txBody>
      </p:sp>
      <p:sp>
        <p:nvSpPr>
          <p:cNvPr id="1013805" name="Text Box 45">
            <a:extLst>
              <a:ext uri="{FF2B5EF4-FFF2-40B4-BE49-F238E27FC236}">
                <a16:creationId xmlns:a16="http://schemas.microsoft.com/office/drawing/2014/main" id="{F40F7B2A-6B63-114F-97CD-882043D1A627}"/>
              </a:ext>
            </a:extLst>
          </p:cNvPr>
          <p:cNvSpPr txBox="1">
            <a:spLocks noChangeArrowheads="1"/>
          </p:cNvSpPr>
          <p:nvPr/>
        </p:nvSpPr>
        <p:spPr bwMode="auto">
          <a:xfrm>
            <a:off x="1280318" y="945357"/>
            <a:ext cx="815975" cy="35718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dirty="0">
                <a:latin typeface="Comic Sans MS" panose="030F0902030302020204" pitchFamily="66" charset="0"/>
                <a:sym typeface="Symbol" pitchFamily="2" charset="2"/>
              </a:rPr>
              <a:t>V1</a:t>
            </a:r>
          </a:p>
        </p:txBody>
      </p:sp>
      <p:sp>
        <p:nvSpPr>
          <p:cNvPr id="1013806" name="Text Box 46">
            <a:extLst>
              <a:ext uri="{FF2B5EF4-FFF2-40B4-BE49-F238E27FC236}">
                <a16:creationId xmlns:a16="http://schemas.microsoft.com/office/drawing/2014/main" id="{22F3BC16-E80B-6F49-AAD5-4F9D0CF3CA04}"/>
              </a:ext>
            </a:extLst>
          </p:cNvPr>
          <p:cNvSpPr txBox="1">
            <a:spLocks noChangeArrowheads="1"/>
          </p:cNvSpPr>
          <p:nvPr/>
        </p:nvSpPr>
        <p:spPr bwMode="auto">
          <a:xfrm>
            <a:off x="152400" y="1273176"/>
            <a:ext cx="1939925" cy="35718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dirty="0">
                <a:latin typeface="Comic Sans MS" panose="030F0902030302020204" pitchFamily="66" charset="0"/>
              </a:rPr>
              <a:t>read(f1)</a:t>
            </a:r>
            <a:r>
              <a:rPr lang="en-US" altLang="en-US" sz="2200" dirty="0">
                <a:latin typeface="Comic Sans MS" panose="030F0902030302020204" pitchFamily="66" charset="0"/>
                <a:sym typeface="Symbol" pitchFamily="2" charset="2"/>
              </a:rPr>
              <a:t>V1</a:t>
            </a:r>
          </a:p>
        </p:txBody>
      </p:sp>
      <p:sp>
        <p:nvSpPr>
          <p:cNvPr id="1013808" name="Text Box 48">
            <a:extLst>
              <a:ext uri="{FF2B5EF4-FFF2-40B4-BE49-F238E27FC236}">
                <a16:creationId xmlns:a16="http://schemas.microsoft.com/office/drawing/2014/main" id="{B0D9198C-8D7B-9844-AE77-702BA8CCE881}"/>
              </a:ext>
            </a:extLst>
          </p:cNvPr>
          <p:cNvSpPr txBox="1">
            <a:spLocks noChangeArrowheads="1"/>
          </p:cNvSpPr>
          <p:nvPr/>
        </p:nvSpPr>
        <p:spPr bwMode="auto">
          <a:xfrm>
            <a:off x="152400" y="1600200"/>
            <a:ext cx="1939925" cy="35718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dirty="0">
                <a:latin typeface="Comic Sans MS" panose="030F0902030302020204" pitchFamily="66" charset="0"/>
              </a:rPr>
              <a:t>read(f1)</a:t>
            </a:r>
            <a:r>
              <a:rPr lang="en-US" altLang="en-US" sz="2200" dirty="0">
                <a:latin typeface="Comic Sans MS" panose="030F0902030302020204" pitchFamily="66" charset="0"/>
                <a:sym typeface="Symbol" pitchFamily="2" charset="2"/>
              </a:rPr>
              <a:t>V1</a:t>
            </a:r>
          </a:p>
        </p:txBody>
      </p:sp>
      <p:sp>
        <p:nvSpPr>
          <p:cNvPr id="1013809" name="Text Box 49">
            <a:extLst>
              <a:ext uri="{FF2B5EF4-FFF2-40B4-BE49-F238E27FC236}">
                <a16:creationId xmlns:a16="http://schemas.microsoft.com/office/drawing/2014/main" id="{5F4B29BA-FF53-3F46-9F0B-8D803200E519}"/>
              </a:ext>
            </a:extLst>
          </p:cNvPr>
          <p:cNvSpPr txBox="1">
            <a:spLocks noChangeArrowheads="1"/>
          </p:cNvSpPr>
          <p:nvPr/>
        </p:nvSpPr>
        <p:spPr bwMode="auto">
          <a:xfrm>
            <a:off x="1352550" y="2846388"/>
            <a:ext cx="852488" cy="35718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sym typeface="Symbol" pitchFamily="2" charset="2"/>
              </a:rPr>
              <a:t>OK</a:t>
            </a:r>
          </a:p>
        </p:txBody>
      </p:sp>
      <p:sp>
        <p:nvSpPr>
          <p:cNvPr id="1013810" name="Text Box 50">
            <a:extLst>
              <a:ext uri="{FF2B5EF4-FFF2-40B4-BE49-F238E27FC236}">
                <a16:creationId xmlns:a16="http://schemas.microsoft.com/office/drawing/2014/main" id="{9E14C391-D889-B243-B3F8-F0556E214958}"/>
              </a:ext>
            </a:extLst>
          </p:cNvPr>
          <p:cNvSpPr txBox="1">
            <a:spLocks noChangeArrowheads="1"/>
          </p:cNvSpPr>
          <p:nvPr/>
        </p:nvSpPr>
        <p:spPr bwMode="auto">
          <a:xfrm>
            <a:off x="152400" y="1939303"/>
            <a:ext cx="1939925" cy="35718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dirty="0">
                <a:latin typeface="Comic Sans MS" panose="030F0902030302020204" pitchFamily="66" charset="0"/>
              </a:rPr>
              <a:t>read(f1)</a:t>
            </a:r>
            <a:r>
              <a:rPr lang="en-US" altLang="en-US" sz="2200" dirty="0">
                <a:latin typeface="Comic Sans MS" panose="030F0902030302020204" pitchFamily="66" charset="0"/>
                <a:sym typeface="Symbol" pitchFamily="2" charset="2"/>
              </a:rPr>
              <a:t>V1</a:t>
            </a:r>
          </a:p>
        </p:txBody>
      </p:sp>
      <p:sp>
        <p:nvSpPr>
          <p:cNvPr id="1013811" name="Text Box 51">
            <a:extLst>
              <a:ext uri="{FF2B5EF4-FFF2-40B4-BE49-F238E27FC236}">
                <a16:creationId xmlns:a16="http://schemas.microsoft.com/office/drawing/2014/main" id="{4A37037E-E309-C44A-8B6F-7D2BE810FF98}"/>
              </a:ext>
            </a:extLst>
          </p:cNvPr>
          <p:cNvSpPr txBox="1">
            <a:spLocks noChangeArrowheads="1"/>
          </p:cNvSpPr>
          <p:nvPr/>
        </p:nvSpPr>
        <p:spPr bwMode="auto">
          <a:xfrm>
            <a:off x="152400" y="3151188"/>
            <a:ext cx="1939925" cy="35718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read(f1)</a:t>
            </a:r>
            <a:r>
              <a:rPr lang="en-US" altLang="en-US" sz="2200">
                <a:latin typeface="Comic Sans MS" panose="030F0902030302020204" pitchFamily="66" charset="0"/>
                <a:sym typeface="Symbol" pitchFamily="2" charset="2"/>
              </a:rPr>
              <a:t>V2</a:t>
            </a:r>
          </a:p>
        </p:txBody>
      </p:sp>
      <p:sp>
        <p:nvSpPr>
          <p:cNvPr id="2" name="Footer Placeholder 1">
            <a:extLst>
              <a:ext uri="{FF2B5EF4-FFF2-40B4-BE49-F238E27FC236}">
                <a16:creationId xmlns:a16="http://schemas.microsoft.com/office/drawing/2014/main" id="{58048579-8A87-6640-AEE3-15B5D230C722}"/>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B06FBFB5-9351-1640-9E5A-BB6C76424BF0}"/>
              </a:ext>
            </a:extLst>
          </p:cNvPr>
          <p:cNvSpPr>
            <a:spLocks noGrp="1"/>
          </p:cNvSpPr>
          <p:nvPr>
            <p:ph type="sldNum" sz="quarter" idx="12"/>
          </p:nvPr>
        </p:nvSpPr>
        <p:spPr/>
        <p:txBody>
          <a:bodyPr/>
          <a:lstStyle/>
          <a:p>
            <a:pPr>
              <a:defRPr/>
            </a:pPr>
            <a:fld id="{05706BC2-283E-2D47-AF5A-DE062D0F0FCD}" type="slidenum">
              <a:rPr lang="en-US"/>
              <a:pPr>
                <a:defRPr/>
              </a:pPr>
              <a:t>71</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13795">
                                            <p:txEl>
                                              <p:pRg st="0" end="0"/>
                                            </p:txEl>
                                          </p:spTgt>
                                        </p:tgtEl>
                                        <p:attrNameLst>
                                          <p:attrName>style.visibility</p:attrName>
                                        </p:attrNameLst>
                                      </p:cBhvr>
                                      <p:to>
                                        <p:strVal val="visible"/>
                                      </p:to>
                                    </p:set>
                                    <p:anim calcmode="lin" valueType="num">
                                      <p:cBhvr additive="base">
                                        <p:cTn id="7" dur="500" fill="hold"/>
                                        <p:tgtEl>
                                          <p:spTgt spid="10137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13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13795">
                                            <p:txEl>
                                              <p:pRg st="1" end="1"/>
                                            </p:txEl>
                                          </p:spTgt>
                                        </p:tgtEl>
                                        <p:attrNameLst>
                                          <p:attrName>style.visibility</p:attrName>
                                        </p:attrNameLst>
                                      </p:cBhvr>
                                      <p:to>
                                        <p:strVal val="visible"/>
                                      </p:to>
                                    </p:set>
                                    <p:anim calcmode="lin" valueType="num">
                                      <p:cBhvr additive="base">
                                        <p:cTn id="13" dur="500" fill="hold"/>
                                        <p:tgtEl>
                                          <p:spTgt spid="10137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13795">
                                            <p:txEl>
                                              <p:pRg st="1" end="1"/>
                                            </p:txEl>
                                          </p:spTgt>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34" presetClass="entr" presetSubtype="0" fill="hold" grpId="0" nodeType="afterEffect">
                                  <p:stCondLst>
                                    <p:cond delay="0"/>
                                  </p:stCondLst>
                                  <p:childTnLst>
                                    <p:set>
                                      <p:cBhvr>
                                        <p:cTn id="17" dur="1" fill="hold">
                                          <p:stCondLst>
                                            <p:cond delay="0"/>
                                          </p:stCondLst>
                                        </p:cTn>
                                        <p:tgtEl>
                                          <p:spTgt spid="1013793"/>
                                        </p:tgtEl>
                                        <p:attrNameLst>
                                          <p:attrName>style.visibility</p:attrName>
                                        </p:attrNameLst>
                                      </p:cBhvr>
                                      <p:to>
                                        <p:strVal val="visible"/>
                                      </p:to>
                                    </p:set>
                                    <p:anim from="(-#ppt_w/2)" to="(#ppt_x)" calcmode="lin" valueType="num">
                                      <p:cBhvr>
                                        <p:cTn id="18" dur="300" fill="hold">
                                          <p:stCondLst>
                                            <p:cond delay="0"/>
                                          </p:stCondLst>
                                        </p:cTn>
                                        <p:tgtEl>
                                          <p:spTgt spid="1013793"/>
                                        </p:tgtEl>
                                        <p:attrNameLst>
                                          <p:attrName>ppt_x</p:attrName>
                                        </p:attrNameLst>
                                      </p:cBhvr>
                                    </p:anim>
                                    <p:anim from="0" to="-1.0" calcmode="lin" valueType="num">
                                      <p:cBhvr>
                                        <p:cTn id="19" dur="100" decel="50000" autoRev="1" fill="hold">
                                          <p:stCondLst>
                                            <p:cond delay="300"/>
                                          </p:stCondLst>
                                        </p:cTn>
                                        <p:tgtEl>
                                          <p:spTgt spid="1013793"/>
                                        </p:tgtEl>
                                        <p:attrNameLst>
                                          <p:attrName>xshear</p:attrName>
                                        </p:attrNameLst>
                                      </p:cBhvr>
                                    </p:anim>
                                    <p:animScale>
                                      <p:cBhvr>
                                        <p:cTn id="20" dur="100" decel="100000" autoRev="1" fill="hold">
                                          <p:stCondLst>
                                            <p:cond delay="300"/>
                                          </p:stCondLst>
                                        </p:cTn>
                                        <p:tgtEl>
                                          <p:spTgt spid="1013793"/>
                                        </p:tgtEl>
                                      </p:cBhvr>
                                      <p:from x="100000" y="100000"/>
                                      <p:to x="80000" y="100000"/>
                                    </p:animScale>
                                    <p:anim by="(#ppt_h/3+#ppt_w*0.1)" calcmode="lin" valueType="num">
                                      <p:cBhvr additive="sum">
                                        <p:cTn id="21" dur="100" decel="100000" autoRev="1" fill="hold">
                                          <p:stCondLst>
                                            <p:cond delay="300"/>
                                          </p:stCondLst>
                                        </p:cTn>
                                        <p:tgtEl>
                                          <p:spTgt spid="1013793"/>
                                        </p:tgtEl>
                                        <p:attrNameLst>
                                          <p:attrName>ppt_x</p:attrName>
                                        </p:attrNameLst>
                                      </p:cBhvr>
                                    </p:anim>
                                  </p:childTnLst>
                                </p:cTn>
                              </p:par>
                            </p:childTnLst>
                          </p:cTn>
                        </p:par>
                        <p:par>
                          <p:cTn id="22" fill="hold" nodeType="afterGroup">
                            <p:stCondLst>
                              <p:cond delay="1000"/>
                            </p:stCondLst>
                            <p:childTnLst>
                              <p:par>
                                <p:cTn id="23" presetID="34" presetClass="entr" presetSubtype="0" fill="hold" grpId="0" nodeType="afterEffect">
                                  <p:stCondLst>
                                    <p:cond delay="0"/>
                                  </p:stCondLst>
                                  <p:childTnLst>
                                    <p:set>
                                      <p:cBhvr>
                                        <p:cTn id="24" dur="1" fill="hold">
                                          <p:stCondLst>
                                            <p:cond delay="0"/>
                                          </p:stCondLst>
                                        </p:cTn>
                                        <p:tgtEl>
                                          <p:spTgt spid="1013794"/>
                                        </p:tgtEl>
                                        <p:attrNameLst>
                                          <p:attrName>style.visibility</p:attrName>
                                        </p:attrNameLst>
                                      </p:cBhvr>
                                      <p:to>
                                        <p:strVal val="visible"/>
                                      </p:to>
                                    </p:set>
                                    <p:anim from="(-#ppt_w/2)" to="(#ppt_x)" calcmode="lin" valueType="num">
                                      <p:cBhvr>
                                        <p:cTn id="25" dur="300" fill="hold">
                                          <p:stCondLst>
                                            <p:cond delay="0"/>
                                          </p:stCondLst>
                                        </p:cTn>
                                        <p:tgtEl>
                                          <p:spTgt spid="1013794"/>
                                        </p:tgtEl>
                                        <p:attrNameLst>
                                          <p:attrName>ppt_x</p:attrName>
                                        </p:attrNameLst>
                                      </p:cBhvr>
                                    </p:anim>
                                    <p:anim from="0" to="-1.0" calcmode="lin" valueType="num">
                                      <p:cBhvr>
                                        <p:cTn id="26" dur="100" decel="50000" autoRev="1" fill="hold">
                                          <p:stCondLst>
                                            <p:cond delay="300"/>
                                          </p:stCondLst>
                                        </p:cTn>
                                        <p:tgtEl>
                                          <p:spTgt spid="1013794"/>
                                        </p:tgtEl>
                                        <p:attrNameLst>
                                          <p:attrName>xshear</p:attrName>
                                        </p:attrNameLst>
                                      </p:cBhvr>
                                    </p:anim>
                                    <p:animScale>
                                      <p:cBhvr>
                                        <p:cTn id="27" dur="100" decel="100000" autoRev="1" fill="hold">
                                          <p:stCondLst>
                                            <p:cond delay="300"/>
                                          </p:stCondLst>
                                        </p:cTn>
                                        <p:tgtEl>
                                          <p:spTgt spid="1013794"/>
                                        </p:tgtEl>
                                      </p:cBhvr>
                                      <p:from x="100000" y="100000"/>
                                      <p:to x="80000" y="100000"/>
                                    </p:animScale>
                                    <p:anim by="(#ppt_h/3+#ppt_w*0.1)" calcmode="lin" valueType="num">
                                      <p:cBhvr additive="sum">
                                        <p:cTn id="28" dur="100" decel="100000" autoRev="1" fill="hold">
                                          <p:stCondLst>
                                            <p:cond delay="300"/>
                                          </p:stCondLst>
                                        </p:cTn>
                                        <p:tgtEl>
                                          <p:spTgt spid="1013794"/>
                                        </p:tgtEl>
                                        <p:attrNameLst>
                                          <p:attrName>ppt_x</p:attrName>
                                        </p:attrNameLst>
                                      </p:cBhvr>
                                    </p:anim>
                                  </p:childTnLst>
                                </p:cTn>
                              </p:par>
                            </p:childTnLst>
                          </p:cTn>
                        </p:par>
                        <p:par>
                          <p:cTn id="29" fill="hold" nodeType="afterGroup">
                            <p:stCondLst>
                              <p:cond delay="1500"/>
                            </p:stCondLst>
                            <p:childTnLst>
                              <p:par>
                                <p:cTn id="30" presetID="34" presetClass="entr" presetSubtype="0" fill="hold" grpId="0" nodeType="afterEffect">
                                  <p:stCondLst>
                                    <p:cond delay="0"/>
                                  </p:stCondLst>
                                  <p:childTnLst>
                                    <p:set>
                                      <p:cBhvr>
                                        <p:cTn id="31" dur="1" fill="hold">
                                          <p:stCondLst>
                                            <p:cond delay="0"/>
                                          </p:stCondLst>
                                        </p:cTn>
                                        <p:tgtEl>
                                          <p:spTgt spid="1013792"/>
                                        </p:tgtEl>
                                        <p:attrNameLst>
                                          <p:attrName>style.visibility</p:attrName>
                                        </p:attrNameLst>
                                      </p:cBhvr>
                                      <p:to>
                                        <p:strVal val="visible"/>
                                      </p:to>
                                    </p:set>
                                    <p:anim from="(-#ppt_w/2)" to="(#ppt_x)" calcmode="lin" valueType="num">
                                      <p:cBhvr>
                                        <p:cTn id="32" dur="300" fill="hold">
                                          <p:stCondLst>
                                            <p:cond delay="0"/>
                                          </p:stCondLst>
                                        </p:cTn>
                                        <p:tgtEl>
                                          <p:spTgt spid="1013792"/>
                                        </p:tgtEl>
                                        <p:attrNameLst>
                                          <p:attrName>ppt_x</p:attrName>
                                        </p:attrNameLst>
                                      </p:cBhvr>
                                    </p:anim>
                                    <p:anim from="0" to="-1.0" calcmode="lin" valueType="num">
                                      <p:cBhvr>
                                        <p:cTn id="33" dur="100" decel="50000" autoRev="1" fill="hold">
                                          <p:stCondLst>
                                            <p:cond delay="300"/>
                                          </p:stCondLst>
                                        </p:cTn>
                                        <p:tgtEl>
                                          <p:spTgt spid="1013792"/>
                                        </p:tgtEl>
                                        <p:attrNameLst>
                                          <p:attrName>xshear</p:attrName>
                                        </p:attrNameLst>
                                      </p:cBhvr>
                                    </p:anim>
                                    <p:animScale>
                                      <p:cBhvr>
                                        <p:cTn id="34" dur="100" decel="100000" autoRev="1" fill="hold">
                                          <p:stCondLst>
                                            <p:cond delay="300"/>
                                          </p:stCondLst>
                                        </p:cTn>
                                        <p:tgtEl>
                                          <p:spTgt spid="1013792"/>
                                        </p:tgtEl>
                                      </p:cBhvr>
                                      <p:from x="100000" y="100000"/>
                                      <p:to x="80000" y="100000"/>
                                    </p:animScale>
                                    <p:anim by="(#ppt_h/3+#ppt_w*0.1)" calcmode="lin" valueType="num">
                                      <p:cBhvr additive="sum">
                                        <p:cTn id="35" dur="100" decel="100000" autoRev="1" fill="hold">
                                          <p:stCondLst>
                                            <p:cond delay="300"/>
                                          </p:stCondLst>
                                        </p:cTn>
                                        <p:tgtEl>
                                          <p:spTgt spid="1013792"/>
                                        </p:tgtEl>
                                        <p:attrNameLst>
                                          <p:attrName>ppt_x</p:attrName>
                                        </p:attrNameLst>
                                      </p:cBhvr>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013795">
                                            <p:txEl>
                                              <p:pRg st="2" end="2"/>
                                            </p:txEl>
                                          </p:spTgt>
                                        </p:tgtEl>
                                        <p:attrNameLst>
                                          <p:attrName>style.visibility</p:attrName>
                                        </p:attrNameLst>
                                      </p:cBhvr>
                                      <p:to>
                                        <p:strVal val="visible"/>
                                      </p:to>
                                    </p:set>
                                    <p:anim calcmode="lin" valueType="num">
                                      <p:cBhvr additive="base">
                                        <p:cTn id="40" dur="500" fill="hold"/>
                                        <p:tgtEl>
                                          <p:spTgt spid="1013795">
                                            <p:txEl>
                                              <p:pRg st="2" end="2"/>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1013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1380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013777"/>
                                        </p:tgtEl>
                                        <p:attrNameLst>
                                          <p:attrName>style.visibility</p:attrName>
                                        </p:attrNameLst>
                                      </p:cBhvr>
                                      <p:to>
                                        <p:strVal val="visible"/>
                                      </p:to>
                                    </p:set>
                                    <p:animEffect transition="in" filter="wipe(left)">
                                      <p:cBhvr>
                                        <p:cTn id="50" dur="500"/>
                                        <p:tgtEl>
                                          <p:spTgt spid="101377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1379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2" fill="hold" nodeType="clickEffect">
                                  <p:stCondLst>
                                    <p:cond delay="0"/>
                                  </p:stCondLst>
                                  <p:childTnLst>
                                    <p:set>
                                      <p:cBhvr>
                                        <p:cTn id="58" dur="1" fill="hold">
                                          <p:stCondLst>
                                            <p:cond delay="0"/>
                                          </p:stCondLst>
                                        </p:cTn>
                                        <p:tgtEl>
                                          <p:spTgt spid="1013780"/>
                                        </p:tgtEl>
                                        <p:attrNameLst>
                                          <p:attrName>style.visibility</p:attrName>
                                        </p:attrNameLst>
                                      </p:cBhvr>
                                      <p:to>
                                        <p:strVal val="visible"/>
                                      </p:to>
                                    </p:set>
                                    <p:animEffect transition="in" filter="wipe(right)">
                                      <p:cBhvr>
                                        <p:cTn id="59" dur="500"/>
                                        <p:tgtEl>
                                          <p:spTgt spid="1013780"/>
                                        </p:tgtEl>
                                      </p:cBhvr>
                                    </p:animEffect>
                                  </p:childTnLst>
                                </p:cTn>
                              </p:par>
                            </p:childTnLst>
                          </p:cTn>
                        </p:par>
                        <p:par>
                          <p:cTn id="60" fill="hold" nodeType="afterGroup">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101379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1380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13806"/>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13808"/>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2" fill="hold" grpId="0" nodeType="clickEffect">
                                  <p:stCondLst>
                                    <p:cond delay="0"/>
                                  </p:stCondLst>
                                  <p:childTnLst>
                                    <p:set>
                                      <p:cBhvr>
                                        <p:cTn id="78" dur="1" fill="hold">
                                          <p:stCondLst>
                                            <p:cond delay="0"/>
                                          </p:stCondLst>
                                        </p:cTn>
                                        <p:tgtEl>
                                          <p:spTgt spid="1013795">
                                            <p:txEl>
                                              <p:pRg st="3" end="3"/>
                                            </p:txEl>
                                          </p:spTgt>
                                        </p:tgtEl>
                                        <p:attrNameLst>
                                          <p:attrName>style.visibility</p:attrName>
                                        </p:attrNameLst>
                                      </p:cBhvr>
                                      <p:to>
                                        <p:strVal val="visible"/>
                                      </p:to>
                                    </p:set>
                                    <p:anim calcmode="lin" valueType="num">
                                      <p:cBhvr additive="base">
                                        <p:cTn id="79" dur="500" fill="hold"/>
                                        <p:tgtEl>
                                          <p:spTgt spid="1013795">
                                            <p:txEl>
                                              <p:pRg st="3" end="3"/>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1013795">
                                            <p:txEl>
                                              <p:pRg st="3" end="3"/>
                                            </p:tx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013795">
                                            <p:txEl>
                                              <p:pRg st="4" end="4"/>
                                            </p:txEl>
                                          </p:spTgt>
                                        </p:tgtEl>
                                        <p:attrNameLst>
                                          <p:attrName>style.visibility</p:attrName>
                                        </p:attrNameLst>
                                      </p:cBhvr>
                                      <p:to>
                                        <p:strVal val="visible"/>
                                      </p:to>
                                    </p:set>
                                    <p:anim calcmode="lin" valueType="num">
                                      <p:cBhvr additive="base">
                                        <p:cTn id="83" dur="500" fill="hold"/>
                                        <p:tgtEl>
                                          <p:spTgt spid="1013795">
                                            <p:txEl>
                                              <p:pRg st="4" end="4"/>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1013795">
                                            <p:txEl>
                                              <p:pRg st="4" end="4"/>
                                            </p:txEl>
                                          </p:spTgt>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013795">
                                            <p:txEl>
                                              <p:pRg st="5" end="5"/>
                                            </p:txEl>
                                          </p:spTgt>
                                        </p:tgtEl>
                                        <p:attrNameLst>
                                          <p:attrName>style.visibility</p:attrName>
                                        </p:attrNameLst>
                                      </p:cBhvr>
                                      <p:to>
                                        <p:strVal val="visible"/>
                                      </p:to>
                                    </p:set>
                                    <p:anim calcmode="lin" valueType="num">
                                      <p:cBhvr additive="base">
                                        <p:cTn id="87" dur="500" fill="hold"/>
                                        <p:tgtEl>
                                          <p:spTgt spid="1013795">
                                            <p:txEl>
                                              <p:pRg st="5" end="5"/>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10137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1380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013797"/>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4" fill="hold" nodeType="clickEffect">
                                  <p:stCondLst>
                                    <p:cond delay="0"/>
                                  </p:stCondLst>
                                  <p:childTnLst>
                                    <p:set>
                                      <p:cBhvr>
                                        <p:cTn id="100" dur="1" fill="hold">
                                          <p:stCondLst>
                                            <p:cond delay="0"/>
                                          </p:stCondLst>
                                        </p:cTn>
                                        <p:tgtEl>
                                          <p:spTgt spid="1013786"/>
                                        </p:tgtEl>
                                        <p:attrNameLst>
                                          <p:attrName>style.visibility</p:attrName>
                                        </p:attrNameLst>
                                      </p:cBhvr>
                                      <p:to>
                                        <p:strVal val="visible"/>
                                      </p:to>
                                    </p:set>
                                    <p:animEffect transition="in" filter="wipe(down)">
                                      <p:cBhvr>
                                        <p:cTn id="101" dur="500"/>
                                        <p:tgtEl>
                                          <p:spTgt spid="1013786"/>
                                        </p:tgtEl>
                                      </p:cBhvr>
                                    </p:animEffect>
                                  </p:childTnLst>
                                </p:cTn>
                              </p:par>
                            </p:childTnLst>
                          </p:cTn>
                        </p:par>
                        <p:par>
                          <p:cTn id="102" fill="hold" nodeType="afterGroup">
                            <p:stCondLst>
                              <p:cond delay="500"/>
                            </p:stCondLst>
                            <p:childTnLst>
                              <p:par>
                                <p:cTn id="103" presetID="1" presetClass="entr" presetSubtype="0" fill="hold" grpId="0" nodeType="afterEffect">
                                  <p:stCondLst>
                                    <p:cond delay="0"/>
                                  </p:stCondLst>
                                  <p:childTnLst>
                                    <p:set>
                                      <p:cBhvr>
                                        <p:cTn id="104" dur="1" fill="hold">
                                          <p:stCondLst>
                                            <p:cond delay="0"/>
                                          </p:stCondLst>
                                        </p:cTn>
                                        <p:tgtEl>
                                          <p:spTgt spid="1013801"/>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2" fill="hold" nodeType="clickEffect">
                                  <p:stCondLst>
                                    <p:cond delay="0"/>
                                  </p:stCondLst>
                                  <p:childTnLst>
                                    <p:set>
                                      <p:cBhvr>
                                        <p:cTn id="108" dur="1" fill="hold">
                                          <p:stCondLst>
                                            <p:cond delay="0"/>
                                          </p:stCondLst>
                                        </p:cTn>
                                        <p:tgtEl>
                                          <p:spTgt spid="1013789"/>
                                        </p:tgtEl>
                                        <p:attrNameLst>
                                          <p:attrName>style.visibility</p:attrName>
                                        </p:attrNameLst>
                                      </p:cBhvr>
                                      <p:to>
                                        <p:strVal val="visible"/>
                                      </p:to>
                                    </p:set>
                                    <p:animEffect transition="in" filter="wipe(right)">
                                      <p:cBhvr>
                                        <p:cTn id="109" dur="500"/>
                                        <p:tgtEl>
                                          <p:spTgt spid="1013789"/>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1013809"/>
                                        </p:tgtEl>
                                        <p:attrNameLst>
                                          <p:attrName>style.visibility</p:attrName>
                                        </p:attrNameLst>
                                      </p:cBhvr>
                                      <p:to>
                                        <p:strVal val="visible"/>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2" presetClass="entr" presetSubtype="2" fill="hold" grpId="0" nodeType="clickEffect">
                                  <p:stCondLst>
                                    <p:cond delay="0"/>
                                  </p:stCondLst>
                                  <p:childTnLst>
                                    <p:set>
                                      <p:cBhvr>
                                        <p:cTn id="117" dur="1" fill="hold">
                                          <p:stCondLst>
                                            <p:cond delay="0"/>
                                          </p:stCondLst>
                                        </p:cTn>
                                        <p:tgtEl>
                                          <p:spTgt spid="1013795">
                                            <p:txEl>
                                              <p:pRg st="6" end="6"/>
                                            </p:txEl>
                                          </p:spTgt>
                                        </p:tgtEl>
                                        <p:attrNameLst>
                                          <p:attrName>style.visibility</p:attrName>
                                        </p:attrNameLst>
                                      </p:cBhvr>
                                      <p:to>
                                        <p:strVal val="visible"/>
                                      </p:to>
                                    </p:set>
                                    <p:anim calcmode="lin" valueType="num">
                                      <p:cBhvr additive="base">
                                        <p:cTn id="118" dur="500" fill="hold"/>
                                        <p:tgtEl>
                                          <p:spTgt spid="1013795">
                                            <p:txEl>
                                              <p:pRg st="6" end="6"/>
                                            </p:txEl>
                                          </p:spTgt>
                                        </p:tgtEl>
                                        <p:attrNameLst>
                                          <p:attrName>ppt_x</p:attrName>
                                        </p:attrNameLst>
                                      </p:cBhvr>
                                      <p:tavLst>
                                        <p:tav tm="0">
                                          <p:val>
                                            <p:strVal val="1+#ppt_w/2"/>
                                          </p:val>
                                        </p:tav>
                                        <p:tav tm="100000">
                                          <p:val>
                                            <p:strVal val="#ppt_x"/>
                                          </p:val>
                                        </p:tav>
                                      </p:tavLst>
                                    </p:anim>
                                    <p:anim calcmode="lin" valueType="num">
                                      <p:cBhvr additive="base">
                                        <p:cTn id="119" dur="500" fill="hold"/>
                                        <p:tgtEl>
                                          <p:spTgt spid="1013795">
                                            <p:txEl>
                                              <p:pRg st="6" end="6"/>
                                            </p:txEl>
                                          </p:spTgt>
                                        </p:tgtEl>
                                        <p:attrNameLst>
                                          <p:attrName>ppt_y</p:attrName>
                                        </p:attrNameLst>
                                      </p:cBhvr>
                                      <p:tavLst>
                                        <p:tav tm="0">
                                          <p:val>
                                            <p:strVal val="#ppt_y"/>
                                          </p:val>
                                        </p:tav>
                                        <p:tav tm="100000">
                                          <p:val>
                                            <p:strVal val="#ppt_y"/>
                                          </p:val>
                                        </p:tav>
                                      </p:tavLst>
                                    </p:anim>
                                  </p:childTnLst>
                                </p:cTn>
                              </p:par>
                              <p:par>
                                <p:cTn id="120" presetID="2" presetClass="entr" presetSubtype="2" fill="hold" grpId="0" nodeType="withEffect">
                                  <p:stCondLst>
                                    <p:cond delay="0"/>
                                  </p:stCondLst>
                                  <p:childTnLst>
                                    <p:set>
                                      <p:cBhvr>
                                        <p:cTn id="121" dur="1" fill="hold">
                                          <p:stCondLst>
                                            <p:cond delay="0"/>
                                          </p:stCondLst>
                                        </p:cTn>
                                        <p:tgtEl>
                                          <p:spTgt spid="1013795">
                                            <p:txEl>
                                              <p:pRg st="7" end="7"/>
                                            </p:txEl>
                                          </p:spTgt>
                                        </p:tgtEl>
                                        <p:attrNameLst>
                                          <p:attrName>style.visibility</p:attrName>
                                        </p:attrNameLst>
                                      </p:cBhvr>
                                      <p:to>
                                        <p:strVal val="visible"/>
                                      </p:to>
                                    </p:set>
                                    <p:anim calcmode="lin" valueType="num">
                                      <p:cBhvr additive="base">
                                        <p:cTn id="122" dur="500" fill="hold"/>
                                        <p:tgtEl>
                                          <p:spTgt spid="1013795">
                                            <p:txEl>
                                              <p:pRg st="7" end="7"/>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10137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1013810"/>
                                        </p:tgtEl>
                                        <p:attrNameLst>
                                          <p:attrName>style.visibility</p:attrName>
                                        </p:attrNameLst>
                                      </p:cBhvr>
                                      <p:to>
                                        <p:strVal val="visible"/>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10138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2" grpId="0" animBg="1"/>
      <p:bldP spid="1013798" grpId="0" animBg="1"/>
      <p:bldP spid="1013801" grpId="0" animBg="1"/>
      <p:bldP spid="1013793" grpId="0" animBg="1"/>
      <p:bldP spid="1013794" grpId="0" animBg="1"/>
      <p:bldP spid="1013795" grpId="0" uiExpand="1" build="p"/>
      <p:bldP spid="1013796" grpId="0" animBg="1"/>
      <p:bldP spid="1013797" grpId="0" animBg="1"/>
      <p:bldP spid="1013803" grpId="0"/>
      <p:bldP spid="1013804" grpId="0"/>
      <p:bldP spid="1013805" grpId="0"/>
      <p:bldP spid="1013806" grpId="0"/>
      <p:bldP spid="1013808" grpId="0"/>
      <p:bldP spid="1013809" grpId="0"/>
      <p:bldP spid="1013810" grpId="0"/>
      <p:bldP spid="10138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Title 1">
            <a:extLst>
              <a:ext uri="{FF2B5EF4-FFF2-40B4-BE49-F238E27FC236}">
                <a16:creationId xmlns:a16="http://schemas.microsoft.com/office/drawing/2014/main" id="{5C471B34-6F63-B747-BF2C-AD3DB4537A20}"/>
              </a:ext>
            </a:extLst>
          </p:cNvPr>
          <p:cNvSpPr>
            <a:spLocks noGrp="1" noChangeArrowheads="1"/>
          </p:cNvSpPr>
          <p:nvPr>
            <p:ph type="title"/>
          </p:nvPr>
        </p:nvSpPr>
        <p:spPr/>
        <p:txBody>
          <a:bodyPr/>
          <a:lstStyle/>
          <a:p>
            <a:r>
              <a:rPr lang="en-US" altLang="en-US" dirty="0"/>
              <a:t>Challenges in DFS (3/4): Consistency</a:t>
            </a:r>
          </a:p>
        </p:txBody>
      </p:sp>
      <p:sp>
        <p:nvSpPr>
          <p:cNvPr id="174082" name="Content Placeholder 2">
            <a:extLst>
              <a:ext uri="{FF2B5EF4-FFF2-40B4-BE49-F238E27FC236}">
                <a16:creationId xmlns:a16="http://schemas.microsoft.com/office/drawing/2014/main" id="{6C1FE201-D285-1E4D-B5BD-1908A165921A}"/>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t>Problem: </a:t>
            </a:r>
            <a:r>
              <a:rPr lang="en-US" altLang="en-US"/>
              <a:t>Consistency across multiple copies (server and multiple clients)</a:t>
            </a:r>
          </a:p>
          <a:p>
            <a:pPr lvl="1"/>
            <a:r>
              <a:rPr lang="en-US" altLang="en-US"/>
              <a:t>How to keep data consistent between client and server?</a:t>
            </a:r>
          </a:p>
          <a:p>
            <a:pPr lvl="2"/>
            <a:r>
              <a:rPr lang="en-US" altLang="en-US"/>
              <a:t>If file is changed on server, will client see update?</a:t>
            </a:r>
          </a:p>
          <a:p>
            <a:pPr lvl="2"/>
            <a:r>
              <a:rPr lang="en-US" altLang="en-US"/>
              <a:t>Determining factor: Read policy on clients</a:t>
            </a:r>
          </a:p>
          <a:p>
            <a:pPr lvl="2"/>
            <a:endParaRPr lang="en-US" altLang="en-US"/>
          </a:p>
          <a:p>
            <a:r>
              <a:rPr lang="en-US" altLang="en-US"/>
              <a:t>How to keep data consistent across clients?</a:t>
            </a:r>
          </a:p>
          <a:p>
            <a:pPr lvl="1"/>
            <a:r>
              <a:rPr lang="en-US" altLang="en-US"/>
              <a:t>If write file on client A and read on client B, will B see the updates?</a:t>
            </a:r>
          </a:p>
          <a:p>
            <a:pPr lvl="1"/>
            <a:endParaRPr lang="en-US" altLang="en-US"/>
          </a:p>
        </p:txBody>
      </p:sp>
      <p:sp>
        <p:nvSpPr>
          <p:cNvPr id="4" name="Footer Placeholder 3">
            <a:extLst>
              <a:ext uri="{FF2B5EF4-FFF2-40B4-BE49-F238E27FC236}">
                <a16:creationId xmlns:a16="http://schemas.microsoft.com/office/drawing/2014/main" id="{7EDAE9C3-280B-B349-8F9E-4C96A75A4B4A}"/>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2874E507-2329-7144-91D9-D3516AB4FB13}"/>
              </a:ext>
            </a:extLst>
          </p:cNvPr>
          <p:cNvSpPr>
            <a:spLocks noGrp="1"/>
          </p:cNvSpPr>
          <p:nvPr>
            <p:ph type="sldNum" sz="quarter" idx="12"/>
          </p:nvPr>
        </p:nvSpPr>
        <p:spPr/>
        <p:txBody>
          <a:bodyPr/>
          <a:lstStyle/>
          <a:p>
            <a:pPr>
              <a:defRPr/>
            </a:pPr>
            <a:fld id="{1267E9C1-6A90-BF41-8A75-03C15517D351}" type="slidenum">
              <a:rPr lang="en-US"/>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5" name="Rectangle 2">
            <a:extLst>
              <a:ext uri="{FF2B5EF4-FFF2-40B4-BE49-F238E27FC236}">
                <a16:creationId xmlns:a16="http://schemas.microsoft.com/office/drawing/2014/main" id="{4C5386A2-6F42-E441-AA18-12511B725CA0}"/>
              </a:ext>
            </a:extLst>
          </p:cNvPr>
          <p:cNvSpPr>
            <a:spLocks noGrp="1" noChangeArrowheads="1"/>
          </p:cNvSpPr>
          <p:nvPr>
            <p:ph type="title"/>
          </p:nvPr>
        </p:nvSpPr>
        <p:spPr/>
        <p:txBody>
          <a:bodyPr/>
          <a:lstStyle/>
          <a:p>
            <a:r>
              <a:rPr lang="en-US" altLang="en-US" dirty="0"/>
              <a:t>Challenges in DFS (4/4): Failures</a:t>
            </a:r>
          </a:p>
        </p:txBody>
      </p:sp>
      <p:sp>
        <p:nvSpPr>
          <p:cNvPr id="113666" name="Rectangle 3">
            <a:extLst>
              <a:ext uri="{FF2B5EF4-FFF2-40B4-BE49-F238E27FC236}">
                <a16:creationId xmlns:a16="http://schemas.microsoft.com/office/drawing/2014/main" id="{CE20E96D-47A4-CB4E-A9BB-0C24E0028F26}"/>
              </a:ext>
            </a:extLst>
          </p:cNvPr>
          <p:cNvSpPr>
            <a:spLocks noGrp="1" noChangeArrowheads="1"/>
          </p:cNvSpPr>
          <p:nvPr>
            <p:ph idx="1"/>
          </p:nvPr>
        </p:nvSpPr>
        <p:spPr bwMode="auto"/>
        <p:txBody>
          <a:bodyPr wrap="square" numCol="1" anchor="t" anchorCtr="0" compatLnSpc="1">
            <a:prstTxWarp prst="textNoShape">
              <a:avLst/>
            </a:prstTxWarp>
          </a:bodyPr>
          <a:lstStyle/>
          <a:p>
            <a:pPr>
              <a:lnSpc>
                <a:spcPct val="80000"/>
              </a:lnSpc>
              <a:spcBef>
                <a:spcPct val="5000"/>
              </a:spcBef>
            </a:pPr>
            <a:r>
              <a:rPr lang="en-US" altLang="en-US" dirty="0"/>
              <a:t>What if server crashes? Can client wait until server comes back up and continue as before?</a:t>
            </a:r>
          </a:p>
          <a:p>
            <a:pPr lvl="1">
              <a:lnSpc>
                <a:spcPct val="80000"/>
              </a:lnSpc>
              <a:spcBef>
                <a:spcPct val="5000"/>
              </a:spcBef>
            </a:pPr>
            <a:r>
              <a:rPr lang="en-US" altLang="en-US" dirty="0"/>
              <a:t>Any data in server memory but not on disk can be lost</a:t>
            </a:r>
          </a:p>
          <a:p>
            <a:pPr lvl="1">
              <a:lnSpc>
                <a:spcPct val="80000"/>
              </a:lnSpc>
              <a:spcBef>
                <a:spcPct val="5000"/>
              </a:spcBef>
            </a:pPr>
            <a:r>
              <a:rPr lang="en-US" altLang="en-US" dirty="0"/>
              <a:t>Shared state across RPC: What if server crashes after seek? Then, when client does “read”, it will fail</a:t>
            </a:r>
          </a:p>
          <a:p>
            <a:pPr lvl="1">
              <a:lnSpc>
                <a:spcPct val="80000"/>
              </a:lnSpc>
              <a:spcBef>
                <a:spcPct val="5000"/>
              </a:spcBef>
            </a:pPr>
            <a:r>
              <a:rPr lang="en-US" altLang="en-US" dirty="0"/>
              <a:t>Message retries: suppose server crashes after it does UNIX “rm foo”, but before acknowledgment?</a:t>
            </a:r>
          </a:p>
          <a:p>
            <a:pPr lvl="2">
              <a:lnSpc>
                <a:spcPct val="80000"/>
              </a:lnSpc>
              <a:spcBef>
                <a:spcPct val="5000"/>
              </a:spcBef>
            </a:pPr>
            <a:r>
              <a:rPr lang="en-US" altLang="en-US" dirty="0"/>
              <a:t>Message system will retry: send it again</a:t>
            </a:r>
          </a:p>
          <a:p>
            <a:pPr lvl="2">
              <a:lnSpc>
                <a:spcPct val="80000"/>
              </a:lnSpc>
              <a:spcBef>
                <a:spcPct val="5000"/>
              </a:spcBef>
            </a:pPr>
            <a:r>
              <a:rPr lang="en-US" altLang="en-US" dirty="0"/>
              <a:t>How does it know not to delete it again? (could solve with two-phase commit protocol, but NFS takes a more ad hoc approach)</a:t>
            </a:r>
          </a:p>
          <a:p>
            <a:pPr>
              <a:lnSpc>
                <a:spcPct val="80000"/>
              </a:lnSpc>
              <a:spcBef>
                <a:spcPct val="5000"/>
              </a:spcBef>
            </a:pPr>
            <a:r>
              <a:rPr lang="en-US" altLang="en-US" dirty="0">
                <a:solidFill>
                  <a:schemeClr val="hlink"/>
                </a:solidFill>
              </a:rPr>
              <a:t>Stateless protocol:</a:t>
            </a:r>
            <a:r>
              <a:rPr lang="en-US" altLang="en-US" dirty="0"/>
              <a:t> A protocol in which all information required to process a request is passed with request</a:t>
            </a:r>
          </a:p>
          <a:p>
            <a:pPr lvl="1">
              <a:lnSpc>
                <a:spcPct val="80000"/>
              </a:lnSpc>
              <a:spcBef>
                <a:spcPct val="5000"/>
              </a:spcBef>
            </a:pPr>
            <a:r>
              <a:rPr lang="en-US" altLang="en-US" dirty="0"/>
              <a:t>Server keeps no state about client, except as hints to help improve performance (e.g. a cache)</a:t>
            </a:r>
          </a:p>
          <a:p>
            <a:pPr lvl="1">
              <a:lnSpc>
                <a:spcPct val="80000"/>
              </a:lnSpc>
              <a:spcBef>
                <a:spcPct val="5000"/>
              </a:spcBef>
            </a:pPr>
            <a:r>
              <a:rPr lang="en-US" altLang="en-US" dirty="0"/>
              <a:t>Thus, if server crashes and restarted, requests can continue where left off (in many cases)</a:t>
            </a:r>
          </a:p>
          <a:p>
            <a:pPr>
              <a:lnSpc>
                <a:spcPct val="80000"/>
              </a:lnSpc>
              <a:spcBef>
                <a:spcPct val="5000"/>
              </a:spcBef>
            </a:pPr>
            <a:r>
              <a:rPr lang="en-US" altLang="en-US" dirty="0"/>
              <a:t>What if client crashes?</a:t>
            </a:r>
          </a:p>
          <a:p>
            <a:pPr lvl="1">
              <a:lnSpc>
                <a:spcPct val="80000"/>
              </a:lnSpc>
              <a:spcBef>
                <a:spcPct val="5000"/>
              </a:spcBef>
            </a:pPr>
            <a:r>
              <a:rPr lang="en-US" altLang="en-US" dirty="0"/>
              <a:t>Might lose modified data in client cache</a:t>
            </a:r>
          </a:p>
          <a:p>
            <a:pPr lvl="1">
              <a:lnSpc>
                <a:spcPct val="80000"/>
              </a:lnSpc>
              <a:spcBef>
                <a:spcPct val="5000"/>
              </a:spcBef>
              <a:buFontTx/>
              <a:buNone/>
            </a:pPr>
            <a:endParaRPr lang="en-US" altLang="en-US" dirty="0"/>
          </a:p>
        </p:txBody>
      </p:sp>
      <p:sp>
        <p:nvSpPr>
          <p:cNvPr id="2" name="Footer Placeholder 1">
            <a:extLst>
              <a:ext uri="{FF2B5EF4-FFF2-40B4-BE49-F238E27FC236}">
                <a16:creationId xmlns:a16="http://schemas.microsoft.com/office/drawing/2014/main" id="{A9761CEA-42A8-DB43-A056-F0E117C7956F}"/>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FC07F1C4-95CC-C04A-8092-2AD0BF927688}"/>
              </a:ext>
            </a:extLst>
          </p:cNvPr>
          <p:cNvSpPr>
            <a:spLocks noGrp="1"/>
          </p:cNvSpPr>
          <p:nvPr>
            <p:ph type="sldNum" sz="quarter" idx="12"/>
          </p:nvPr>
        </p:nvSpPr>
        <p:spPr/>
        <p:txBody>
          <a:bodyPr/>
          <a:lstStyle/>
          <a:p>
            <a:pPr>
              <a:defRPr/>
            </a:pPr>
            <a:fld id="{3FDD8F65-048C-484F-B2DE-43CA53C4C51F}" type="slidenum">
              <a:rPr lang="en-US"/>
              <a:pPr>
                <a:defRPr/>
              </a:pPr>
              <a:t>73</a:t>
            </a:fld>
            <a:endParaRPr lang="en-US"/>
          </a:p>
        </p:txBody>
      </p:sp>
      <p:pic>
        <p:nvPicPr>
          <p:cNvPr id="113667" name="Picture 6">
            <a:extLst>
              <a:ext uri="{FF2B5EF4-FFF2-40B4-BE49-F238E27FC236}">
                <a16:creationId xmlns:a16="http://schemas.microsoft.com/office/drawing/2014/main" id="{BE2F759D-9F31-6346-848C-D7B4A86E66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538" y="0"/>
            <a:ext cx="1306512"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3668" name="Group 8">
            <a:extLst>
              <a:ext uri="{FF2B5EF4-FFF2-40B4-BE49-F238E27FC236}">
                <a16:creationId xmlns:a16="http://schemas.microsoft.com/office/drawing/2014/main" id="{756B3A03-1B9F-F74A-84C8-E0B0DF23B958}"/>
              </a:ext>
            </a:extLst>
          </p:cNvPr>
          <p:cNvGrpSpPr>
            <a:grpSpLocks/>
          </p:cNvGrpSpPr>
          <p:nvPr/>
        </p:nvGrpSpPr>
        <p:grpSpPr bwMode="auto">
          <a:xfrm>
            <a:off x="8440738" y="61913"/>
            <a:ext cx="703262" cy="1125537"/>
            <a:chOff x="3600" y="720"/>
            <a:chExt cx="528" cy="864"/>
          </a:xfrm>
        </p:grpSpPr>
        <p:sp>
          <p:nvSpPr>
            <p:cNvPr id="113673" name="AutoShape 9">
              <a:extLst>
                <a:ext uri="{FF2B5EF4-FFF2-40B4-BE49-F238E27FC236}">
                  <a16:creationId xmlns:a16="http://schemas.microsoft.com/office/drawing/2014/main" id="{EC54EC43-8323-FF4A-A53A-DB0508D8C813}"/>
                </a:ext>
              </a:extLst>
            </p:cNvPr>
            <p:cNvSpPr>
              <a:spLocks noChangeArrowheads="1"/>
            </p:cNvSpPr>
            <p:nvPr/>
          </p:nvSpPr>
          <p:spPr bwMode="auto">
            <a:xfrm>
              <a:off x="3600" y="720"/>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3674" name="AutoShape 10">
              <a:extLst>
                <a:ext uri="{FF2B5EF4-FFF2-40B4-BE49-F238E27FC236}">
                  <a16:creationId xmlns:a16="http://schemas.microsoft.com/office/drawing/2014/main" id="{6700E55E-9D8E-2743-863A-CEE5503B2E15}"/>
                </a:ext>
              </a:extLst>
            </p:cNvPr>
            <p:cNvSpPr>
              <a:spLocks noChangeArrowheads="1"/>
            </p:cNvSpPr>
            <p:nvPr/>
          </p:nvSpPr>
          <p:spPr bwMode="auto">
            <a:xfrm>
              <a:off x="3696" y="912"/>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3675" name="AutoShape 11">
              <a:extLst>
                <a:ext uri="{FF2B5EF4-FFF2-40B4-BE49-F238E27FC236}">
                  <a16:creationId xmlns:a16="http://schemas.microsoft.com/office/drawing/2014/main" id="{DDE56836-042D-2947-940D-81BE8CE36E95}"/>
                </a:ext>
              </a:extLst>
            </p:cNvPr>
            <p:cNvSpPr>
              <a:spLocks noChangeArrowheads="1"/>
            </p:cNvSpPr>
            <p:nvPr/>
          </p:nvSpPr>
          <p:spPr bwMode="auto">
            <a:xfrm>
              <a:off x="3792" y="1104"/>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sp>
        <p:nvSpPr>
          <p:cNvPr id="113669" name="AutoShape 12">
            <a:extLst>
              <a:ext uri="{FF2B5EF4-FFF2-40B4-BE49-F238E27FC236}">
                <a16:creationId xmlns:a16="http://schemas.microsoft.com/office/drawing/2014/main" id="{6027A0AE-CE75-8140-B885-54DE1B3E000B}"/>
              </a:ext>
            </a:extLst>
          </p:cNvPr>
          <p:cNvSpPr>
            <a:spLocks noChangeArrowheads="1"/>
          </p:cNvSpPr>
          <p:nvPr/>
        </p:nvSpPr>
        <p:spPr bwMode="auto">
          <a:xfrm>
            <a:off x="7737475" y="436563"/>
            <a:ext cx="574675" cy="438150"/>
          </a:xfrm>
          <a:prstGeom prst="leftRightArrow">
            <a:avLst>
              <a:gd name="adj1" fmla="val 50000"/>
              <a:gd name="adj2" fmla="val 26232"/>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13670" name="AutoShape 13">
            <a:extLst>
              <a:ext uri="{FF2B5EF4-FFF2-40B4-BE49-F238E27FC236}">
                <a16:creationId xmlns:a16="http://schemas.microsoft.com/office/drawing/2014/main" id="{1D65CDD1-D3C6-9147-B184-818A5FD96799}"/>
              </a:ext>
            </a:extLst>
          </p:cNvPr>
          <p:cNvSpPr>
            <a:spLocks noChangeArrowheads="1"/>
          </p:cNvSpPr>
          <p:nvPr/>
        </p:nvSpPr>
        <p:spPr bwMode="auto">
          <a:xfrm>
            <a:off x="6688210" y="37306"/>
            <a:ext cx="1143000" cy="990600"/>
          </a:xfrm>
          <a:prstGeom prst="irregularSeal1">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Crash!</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a:extLst>
              <a:ext uri="{FF2B5EF4-FFF2-40B4-BE49-F238E27FC236}">
                <a16:creationId xmlns:a16="http://schemas.microsoft.com/office/drawing/2014/main" id="{A29745DB-A3D4-9F4D-92EC-BBB36158134C}"/>
              </a:ext>
            </a:extLst>
          </p:cNvPr>
          <p:cNvSpPr>
            <a:spLocks noGrp="1" noChangeArrowheads="1"/>
          </p:cNvSpPr>
          <p:nvPr>
            <p:ph type="title"/>
          </p:nvPr>
        </p:nvSpPr>
        <p:spPr/>
        <p:txBody>
          <a:bodyPr/>
          <a:lstStyle/>
          <a:p>
            <a:r>
              <a:rPr lang="en-US" altLang="en-US" dirty="0"/>
              <a:t>An example DFS:</a:t>
            </a:r>
            <a:br>
              <a:rPr lang="en-US" altLang="en-US" dirty="0"/>
            </a:br>
            <a:r>
              <a:rPr lang="en-US" altLang="en-US" dirty="0"/>
              <a:t>The Sun Network File System (NFS)</a:t>
            </a:r>
          </a:p>
        </p:txBody>
      </p:sp>
      <p:sp>
        <p:nvSpPr>
          <p:cNvPr id="115714" name="Rectangle 3">
            <a:extLst>
              <a:ext uri="{FF2B5EF4-FFF2-40B4-BE49-F238E27FC236}">
                <a16:creationId xmlns:a16="http://schemas.microsoft.com/office/drawing/2014/main" id="{1DDCFB1F-E473-4D4D-B4DD-6A6A3FD2B5E7}"/>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An implementation and a specification of a software system for accessing remote files across LANs (or WANs)</a:t>
            </a:r>
            <a:br>
              <a:rPr lang="en-US" altLang="en-US"/>
            </a:br>
            <a:endParaRPr lang="en-US" altLang="en-US"/>
          </a:p>
          <a:p>
            <a:r>
              <a:rPr lang="en-US" altLang="en-US"/>
              <a:t>The implementation is part of the Solaris and SunOS operating systems running on Sun workstations using an unreliable datagram protocol (UDP/IP) protocol and Ethernet</a:t>
            </a:r>
          </a:p>
        </p:txBody>
      </p:sp>
      <p:sp>
        <p:nvSpPr>
          <p:cNvPr id="2" name="Footer Placeholder 1">
            <a:extLst>
              <a:ext uri="{FF2B5EF4-FFF2-40B4-BE49-F238E27FC236}">
                <a16:creationId xmlns:a16="http://schemas.microsoft.com/office/drawing/2014/main" id="{999AC60D-4254-D547-8226-76B2A28CDE0D}"/>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7DAEF06-87DE-F140-9CEF-3660F3314795}"/>
              </a:ext>
            </a:extLst>
          </p:cNvPr>
          <p:cNvSpPr>
            <a:spLocks noGrp="1"/>
          </p:cNvSpPr>
          <p:nvPr>
            <p:ph type="sldNum" sz="quarter" idx="12"/>
          </p:nvPr>
        </p:nvSpPr>
        <p:spPr/>
        <p:txBody>
          <a:bodyPr/>
          <a:lstStyle/>
          <a:p>
            <a:pPr>
              <a:defRPr/>
            </a:pPr>
            <a:fld id="{BE4122A7-E62F-DE4D-9B01-AF329F66C073}" type="slidenum">
              <a:rPr lang="en-US"/>
              <a:pPr>
                <a:defRPr/>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a:extLst>
              <a:ext uri="{FF2B5EF4-FFF2-40B4-BE49-F238E27FC236}">
                <a16:creationId xmlns:a16="http://schemas.microsoft.com/office/drawing/2014/main" id="{1F945E91-CB8F-784E-B402-08E025B34293}"/>
              </a:ext>
            </a:extLst>
          </p:cNvPr>
          <p:cNvSpPr>
            <a:spLocks noGrp="1" noChangeArrowheads="1"/>
          </p:cNvSpPr>
          <p:nvPr>
            <p:ph type="title"/>
          </p:nvPr>
        </p:nvSpPr>
        <p:spPr/>
        <p:txBody>
          <a:bodyPr/>
          <a:lstStyle/>
          <a:p>
            <a:r>
              <a:rPr lang="en-US" altLang="en-US"/>
              <a:t>NFS (Cont.)</a:t>
            </a:r>
          </a:p>
        </p:txBody>
      </p:sp>
      <p:sp>
        <p:nvSpPr>
          <p:cNvPr id="117762" name="Rectangle 3">
            <a:extLst>
              <a:ext uri="{FF2B5EF4-FFF2-40B4-BE49-F238E27FC236}">
                <a16:creationId xmlns:a16="http://schemas.microsoft.com/office/drawing/2014/main" id="{1FF3C3B6-7B9F-B143-970E-605555B7B8B2}"/>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Interconnected workstations viewed as a set of independent machines with independent file systems, which allows sharing among these file systems in a transparent manner</a:t>
            </a:r>
          </a:p>
          <a:p>
            <a:endParaRPr lang="en-US" altLang="en-US"/>
          </a:p>
          <a:p>
            <a:r>
              <a:rPr lang="en-US" altLang="en-US"/>
              <a:t>A remote directory is mounted over a local file system directory</a:t>
            </a:r>
          </a:p>
          <a:p>
            <a:pPr lvl="1"/>
            <a:r>
              <a:rPr lang="en-US" altLang="en-US"/>
              <a:t>The mounted directory looks like an integral subtree of the local file system, replacing the subtree descending from the local directory</a:t>
            </a:r>
          </a:p>
          <a:p>
            <a:pPr lvl="1"/>
            <a:r>
              <a:rPr lang="en-US" altLang="en-US"/>
              <a:t>Specification of the remote directory for the mount operation is nontransparent; the host name of the remote directory has to be provided</a:t>
            </a:r>
          </a:p>
          <a:p>
            <a:pPr lvl="1"/>
            <a:r>
              <a:rPr lang="en-US" altLang="en-US"/>
              <a:t>Files in the remote directory can then be accessed in a transparent manner</a:t>
            </a:r>
          </a:p>
          <a:p>
            <a:pPr lvl="1"/>
            <a:r>
              <a:rPr lang="en-US" altLang="en-US"/>
              <a:t>Subject to access-rights accreditation, potentially any file system (or directory within a file system), can be mounted remotely on top of any local directory</a:t>
            </a:r>
          </a:p>
        </p:txBody>
      </p:sp>
      <p:sp>
        <p:nvSpPr>
          <p:cNvPr id="2" name="Footer Placeholder 1">
            <a:extLst>
              <a:ext uri="{FF2B5EF4-FFF2-40B4-BE49-F238E27FC236}">
                <a16:creationId xmlns:a16="http://schemas.microsoft.com/office/drawing/2014/main" id="{326E7371-FFAD-F54B-B160-B4349911E433}"/>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7FE386F-BF15-A64C-BF79-62AEFC1EEE63}"/>
              </a:ext>
            </a:extLst>
          </p:cNvPr>
          <p:cNvSpPr>
            <a:spLocks noGrp="1"/>
          </p:cNvSpPr>
          <p:nvPr>
            <p:ph type="sldNum" sz="quarter" idx="12"/>
          </p:nvPr>
        </p:nvSpPr>
        <p:spPr/>
        <p:txBody>
          <a:bodyPr/>
          <a:lstStyle/>
          <a:p>
            <a:pPr>
              <a:defRPr/>
            </a:pPr>
            <a:fld id="{F0C50CCE-40B7-E945-819C-DA455CF12769}" type="slidenum">
              <a:rPr lang="en-US"/>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Title 1">
            <a:extLst>
              <a:ext uri="{FF2B5EF4-FFF2-40B4-BE49-F238E27FC236}">
                <a16:creationId xmlns:a16="http://schemas.microsoft.com/office/drawing/2014/main" id="{6C23BAC6-D21F-2F49-BFE5-17E0A449F866}"/>
              </a:ext>
            </a:extLst>
          </p:cNvPr>
          <p:cNvSpPr>
            <a:spLocks noGrp="1" noChangeArrowheads="1"/>
          </p:cNvSpPr>
          <p:nvPr>
            <p:ph type="title"/>
          </p:nvPr>
        </p:nvSpPr>
        <p:spPr/>
        <p:txBody>
          <a:bodyPr/>
          <a:lstStyle/>
          <a:p>
            <a:r>
              <a:rPr lang="en-US" altLang="en-US"/>
              <a:t>NFS protocol is </a:t>
            </a:r>
            <a:r>
              <a:rPr lang="en-US" altLang="en-US" b="1">
                <a:solidFill>
                  <a:srgbClr val="0070C0"/>
                </a:solidFill>
              </a:rPr>
              <a:t>Stateless</a:t>
            </a:r>
          </a:p>
        </p:txBody>
      </p:sp>
      <p:sp>
        <p:nvSpPr>
          <p:cNvPr id="3" name="Content Placeholder 2">
            <a:extLst>
              <a:ext uri="{FF2B5EF4-FFF2-40B4-BE49-F238E27FC236}">
                <a16:creationId xmlns:a16="http://schemas.microsoft.com/office/drawing/2014/main" id="{2FADA1CF-F0E4-2847-A274-A810B9C95457}"/>
              </a:ext>
            </a:extLst>
          </p:cNvPr>
          <p:cNvSpPr>
            <a:spLocks noGrp="1"/>
          </p:cNvSpPr>
          <p:nvPr>
            <p:ph idx="1"/>
          </p:nvPr>
        </p:nvSpPr>
        <p:spPr/>
        <p:txBody>
          <a:bodyPr/>
          <a:lstStyle/>
          <a:p>
            <a:pPr fontAlgn="auto">
              <a:spcAft>
                <a:spcPts val="0"/>
              </a:spcAft>
              <a:defRPr/>
            </a:pPr>
            <a:r>
              <a:rPr lang="en-US" altLang="en-US" dirty="0"/>
              <a:t>NFS servers are </a:t>
            </a:r>
            <a:r>
              <a:rPr lang="en-US" altLang="en-US" b="1" dirty="0"/>
              <a:t>stateless</a:t>
            </a:r>
            <a:r>
              <a:rPr lang="en-US" altLang="en-US" dirty="0"/>
              <a:t>; each request has to provide a full set of arguments.</a:t>
            </a:r>
          </a:p>
          <a:p>
            <a:pPr fontAlgn="auto">
              <a:spcAft>
                <a:spcPts val="0"/>
              </a:spcAft>
              <a:defRPr/>
            </a:pPr>
            <a:endParaRPr lang="en-US" altLang="en-US" dirty="0"/>
          </a:p>
          <a:p>
            <a:pPr fontAlgn="auto">
              <a:spcAft>
                <a:spcPts val="0"/>
              </a:spcAft>
              <a:defRPr/>
            </a:pPr>
            <a:r>
              <a:rPr lang="en-US" altLang="en-US" dirty="0"/>
              <a:t>Servers do not maintain information about their clients from one access to another.</a:t>
            </a:r>
          </a:p>
          <a:p>
            <a:pPr lvl="1" fontAlgn="auto">
              <a:spcAft>
                <a:spcPts val="0"/>
              </a:spcAft>
              <a:defRPr/>
            </a:pPr>
            <a:r>
              <a:rPr lang="en-US" altLang="en-US" dirty="0"/>
              <a:t>No open-file table or file structures at the server side.</a:t>
            </a:r>
          </a:p>
          <a:p>
            <a:pPr lvl="1" fontAlgn="auto">
              <a:spcAft>
                <a:spcPts val="0"/>
              </a:spcAft>
              <a:defRPr/>
            </a:pPr>
            <a:endParaRPr lang="en-US" altLang="en-US" dirty="0"/>
          </a:p>
          <a:p>
            <a:pPr fontAlgn="auto">
              <a:spcAft>
                <a:spcPts val="0"/>
              </a:spcAft>
              <a:defRPr/>
            </a:pPr>
            <a:r>
              <a:rPr lang="en-US" altLang="en-US" dirty="0"/>
              <a:t>Statelessness is important to recover a server after a crash.</a:t>
            </a:r>
          </a:p>
          <a:p>
            <a:pPr fontAlgn="auto">
              <a:spcAft>
                <a:spcPts val="0"/>
              </a:spcAft>
              <a:defRPr/>
            </a:pPr>
            <a:endParaRPr lang="en-US" altLang="en-US" dirty="0"/>
          </a:p>
          <a:p>
            <a:pPr marL="0" indent="0" fontAlgn="auto">
              <a:spcAft>
                <a:spcPts val="0"/>
              </a:spcAft>
              <a:buFont typeface="Arial" panose="020B0604020202020204" pitchFamily="34" charset="0"/>
              <a:buNone/>
              <a:defRPr/>
            </a:pPr>
            <a:endParaRPr lang="en-US" dirty="0"/>
          </a:p>
        </p:txBody>
      </p:sp>
      <p:sp>
        <p:nvSpPr>
          <p:cNvPr id="4" name="Footer Placeholder 3">
            <a:extLst>
              <a:ext uri="{FF2B5EF4-FFF2-40B4-BE49-F238E27FC236}">
                <a16:creationId xmlns:a16="http://schemas.microsoft.com/office/drawing/2014/main" id="{DC6617A6-157D-C449-9FF2-0EAD99A47298}"/>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FC3270D1-B956-1E42-AE3E-B80656BF17D6}"/>
              </a:ext>
            </a:extLst>
          </p:cNvPr>
          <p:cNvSpPr>
            <a:spLocks noGrp="1"/>
          </p:cNvSpPr>
          <p:nvPr>
            <p:ph type="sldNum" sz="quarter" idx="12"/>
          </p:nvPr>
        </p:nvSpPr>
        <p:spPr/>
        <p:txBody>
          <a:bodyPr/>
          <a:lstStyle/>
          <a:p>
            <a:pPr>
              <a:defRPr/>
            </a:pPr>
            <a:fld id="{2D5240DD-AF47-004A-9D22-F152404F9EDF}" type="slidenum">
              <a:rPr lang="en-US"/>
              <a:pPr>
                <a:defRPr/>
              </a:pPr>
              <a:t>76</a:t>
            </a:fld>
            <a:endParaRPr lang="en-US"/>
          </a:p>
        </p:txBody>
      </p:sp>
    </p:spTree>
    <p:extLst>
      <p:ext uri="{BB962C8B-B14F-4D97-AF65-F5344CB8AC3E}">
        <p14:creationId xmlns:p14="http://schemas.microsoft.com/office/powerpoint/2010/main" val="28131721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Title 1">
            <a:extLst>
              <a:ext uri="{FF2B5EF4-FFF2-40B4-BE49-F238E27FC236}">
                <a16:creationId xmlns:a16="http://schemas.microsoft.com/office/drawing/2014/main" id="{05404146-5F7E-7A4C-847E-BD2D817536FA}"/>
              </a:ext>
            </a:extLst>
          </p:cNvPr>
          <p:cNvSpPr>
            <a:spLocks noGrp="1" noChangeArrowheads="1"/>
          </p:cNvSpPr>
          <p:nvPr>
            <p:ph type="title"/>
          </p:nvPr>
        </p:nvSpPr>
        <p:spPr/>
        <p:txBody>
          <a:bodyPr/>
          <a:lstStyle/>
          <a:p>
            <a:r>
              <a:rPr lang="en-US" altLang="en-US"/>
              <a:t>File operations are </a:t>
            </a:r>
            <a:r>
              <a:rPr lang="en-US" altLang="en-US">
                <a:solidFill>
                  <a:srgbClr val="0070C0"/>
                </a:solidFill>
              </a:rPr>
              <a:t>Idempotent</a:t>
            </a:r>
          </a:p>
        </p:txBody>
      </p:sp>
      <p:sp>
        <p:nvSpPr>
          <p:cNvPr id="176130" name="Content Placeholder 2">
            <a:extLst>
              <a:ext uri="{FF2B5EF4-FFF2-40B4-BE49-F238E27FC236}">
                <a16:creationId xmlns:a16="http://schemas.microsoft.com/office/drawing/2014/main" id="{8336EDCB-BB9C-E94C-8DEF-6526C130D6DA}"/>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File operations are idempotent which means the same operation performed multiple times has the same effect as it it were performed only once.</a:t>
            </a:r>
          </a:p>
          <a:p>
            <a:endParaRPr lang="en-US" altLang="en-US"/>
          </a:p>
          <a:p>
            <a:r>
              <a:rPr lang="en-US" altLang="en-US"/>
              <a:t>To achieve idempotence, every NFS request has a sequence number, allowing the server to determine if a request has been duplicated of if any are missing.</a:t>
            </a:r>
          </a:p>
        </p:txBody>
      </p:sp>
      <p:sp>
        <p:nvSpPr>
          <p:cNvPr id="4" name="Footer Placeholder 3">
            <a:extLst>
              <a:ext uri="{FF2B5EF4-FFF2-40B4-BE49-F238E27FC236}">
                <a16:creationId xmlns:a16="http://schemas.microsoft.com/office/drawing/2014/main" id="{6669A7EE-ADCB-B448-A5C2-696DE1E4818E}"/>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F00350F4-1BE1-3A4A-9E07-2EE8E6EEF178}"/>
              </a:ext>
            </a:extLst>
          </p:cNvPr>
          <p:cNvSpPr>
            <a:spLocks noGrp="1"/>
          </p:cNvSpPr>
          <p:nvPr>
            <p:ph type="sldNum" sz="quarter" idx="12"/>
          </p:nvPr>
        </p:nvSpPr>
        <p:spPr/>
        <p:txBody>
          <a:bodyPr/>
          <a:lstStyle/>
          <a:p>
            <a:pPr>
              <a:defRPr/>
            </a:pPr>
            <a:fld id="{76F46B5A-374B-004F-84CF-EF4B23A75D96}" type="slidenum">
              <a:rPr lang="en-US"/>
              <a:pPr>
                <a:defRPr/>
              </a:pPr>
              <a:t>77</a:t>
            </a:fld>
            <a:endParaRPr lang="en-US"/>
          </a:p>
        </p:txBody>
      </p:sp>
    </p:spTree>
    <p:extLst>
      <p:ext uri="{BB962C8B-B14F-4D97-AF65-F5344CB8AC3E}">
        <p14:creationId xmlns:p14="http://schemas.microsoft.com/office/powerpoint/2010/main" val="1459711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a:extLst>
              <a:ext uri="{FF2B5EF4-FFF2-40B4-BE49-F238E27FC236}">
                <a16:creationId xmlns:a16="http://schemas.microsoft.com/office/drawing/2014/main" id="{A60A1E33-7284-A244-9E9F-CBE96939EBD2}"/>
              </a:ext>
            </a:extLst>
          </p:cNvPr>
          <p:cNvSpPr>
            <a:spLocks noGrp="1" noChangeArrowheads="1"/>
          </p:cNvSpPr>
          <p:nvPr>
            <p:ph type="title"/>
          </p:nvPr>
        </p:nvSpPr>
        <p:spPr/>
        <p:txBody>
          <a:bodyPr/>
          <a:lstStyle/>
          <a:p>
            <a:r>
              <a:rPr lang="en-US" altLang="en-US"/>
              <a:t>NFS Protocol</a:t>
            </a:r>
          </a:p>
        </p:txBody>
      </p:sp>
      <p:sp>
        <p:nvSpPr>
          <p:cNvPr id="53251" name="Rectangle 3">
            <a:extLst>
              <a:ext uri="{FF2B5EF4-FFF2-40B4-BE49-F238E27FC236}">
                <a16:creationId xmlns:a16="http://schemas.microsoft.com/office/drawing/2014/main" id="{6EA11136-E450-0446-8F8A-27797BF54020}"/>
              </a:ext>
            </a:extLst>
          </p:cNvPr>
          <p:cNvSpPr>
            <a:spLocks noGrp="1" noChangeArrowheads="1"/>
          </p:cNvSpPr>
          <p:nvPr>
            <p:ph idx="1"/>
          </p:nvPr>
        </p:nvSpPr>
        <p:spPr/>
        <p:txBody>
          <a:bodyPr/>
          <a:lstStyle/>
          <a:p>
            <a:pPr fontAlgn="auto">
              <a:spcAft>
                <a:spcPts val="0"/>
              </a:spcAft>
              <a:defRPr/>
            </a:pPr>
            <a:r>
              <a:rPr lang="en-US" altLang="en-US" dirty="0"/>
              <a:t>NFS is designed to operate in a heterogeneous environment of different machines, operating systems, and network architectures; the NFS specifications independent of these media</a:t>
            </a:r>
          </a:p>
          <a:p>
            <a:pPr fontAlgn="auto">
              <a:spcAft>
                <a:spcPts val="0"/>
              </a:spcAft>
              <a:buFont typeface="Monotype Sorts" pitchFamily="2" charset="2"/>
              <a:buNone/>
              <a:defRPr/>
            </a:pPr>
            <a:endParaRPr lang="en-US" altLang="en-US" dirty="0"/>
          </a:p>
          <a:p>
            <a:pPr fontAlgn="auto">
              <a:spcAft>
                <a:spcPts val="0"/>
              </a:spcAft>
              <a:defRPr/>
            </a:pPr>
            <a:r>
              <a:rPr lang="en-US" altLang="en-US" dirty="0"/>
              <a:t>This independence is achieved through the use of RPC primitives built on top of an External Data Representation (XDR) protocol used between two implementation-independent interfaces</a:t>
            </a:r>
          </a:p>
          <a:p>
            <a:pPr fontAlgn="auto">
              <a:spcAft>
                <a:spcPts val="0"/>
              </a:spcAft>
              <a:defRPr/>
            </a:pPr>
            <a:endParaRPr lang="en-US" altLang="en-US" dirty="0"/>
          </a:p>
          <a:p>
            <a:pPr fontAlgn="auto">
              <a:spcAft>
                <a:spcPts val="0"/>
              </a:spcAft>
              <a:defRPr/>
            </a:pPr>
            <a:r>
              <a:rPr lang="en-US" altLang="en-US" dirty="0">
                <a:highlight>
                  <a:srgbClr val="FFFF00"/>
                </a:highlight>
              </a:rPr>
              <a:t>Two separate protocols are specified:</a:t>
            </a:r>
          </a:p>
          <a:p>
            <a:pPr lvl="1" fontAlgn="auto">
              <a:spcAft>
                <a:spcPts val="0"/>
              </a:spcAft>
              <a:defRPr/>
            </a:pPr>
            <a:r>
              <a:rPr lang="en-US" altLang="en-US" dirty="0">
                <a:highlight>
                  <a:srgbClr val="FFFF00"/>
                </a:highlight>
              </a:rPr>
              <a:t>A mount protocol</a:t>
            </a:r>
          </a:p>
          <a:p>
            <a:pPr lvl="1" fontAlgn="auto">
              <a:spcAft>
                <a:spcPts val="0"/>
              </a:spcAft>
              <a:defRPr/>
            </a:pPr>
            <a:r>
              <a:rPr lang="en-US" altLang="en-US" dirty="0">
                <a:highlight>
                  <a:srgbClr val="FFFF00"/>
                </a:highlight>
              </a:rPr>
              <a:t>NFS protocol for remote file access</a:t>
            </a:r>
            <a:br>
              <a:rPr lang="en-US" altLang="en-US" dirty="0"/>
            </a:br>
            <a:endParaRPr lang="en-US" altLang="en-US" dirty="0"/>
          </a:p>
          <a:p>
            <a:pPr marL="0" indent="0" fontAlgn="auto">
              <a:spcAft>
                <a:spcPts val="0"/>
              </a:spcAft>
              <a:buFont typeface="Arial" panose="020B0604020202020204" pitchFamily="34" charset="0"/>
              <a:buNone/>
              <a:defRPr/>
            </a:pPr>
            <a:endParaRPr lang="en-US" altLang="en-US" dirty="0"/>
          </a:p>
        </p:txBody>
      </p:sp>
      <p:sp>
        <p:nvSpPr>
          <p:cNvPr id="2" name="Footer Placeholder 1">
            <a:extLst>
              <a:ext uri="{FF2B5EF4-FFF2-40B4-BE49-F238E27FC236}">
                <a16:creationId xmlns:a16="http://schemas.microsoft.com/office/drawing/2014/main" id="{CD4D1E13-8818-EE46-B5B8-6C8DADFEB371}"/>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7551C755-C6C4-C348-A0CE-DB815A11E812}"/>
              </a:ext>
            </a:extLst>
          </p:cNvPr>
          <p:cNvSpPr>
            <a:spLocks noGrp="1"/>
          </p:cNvSpPr>
          <p:nvPr>
            <p:ph type="sldNum" sz="quarter" idx="12"/>
          </p:nvPr>
        </p:nvSpPr>
        <p:spPr/>
        <p:txBody>
          <a:bodyPr/>
          <a:lstStyle/>
          <a:p>
            <a:pPr>
              <a:defRPr/>
            </a:pPr>
            <a:fld id="{89B58553-F56C-4545-9C1C-34D50DC8631C}" type="slidenum">
              <a:rPr lang="en-US"/>
              <a:pPr>
                <a:defRPr/>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a:extLst>
              <a:ext uri="{FF2B5EF4-FFF2-40B4-BE49-F238E27FC236}">
                <a16:creationId xmlns:a16="http://schemas.microsoft.com/office/drawing/2014/main" id="{72990D88-1F7F-2443-A1AD-D9A816283847}"/>
              </a:ext>
            </a:extLst>
          </p:cNvPr>
          <p:cNvSpPr>
            <a:spLocks noGrp="1" noChangeArrowheads="1"/>
          </p:cNvSpPr>
          <p:nvPr>
            <p:ph type="title"/>
          </p:nvPr>
        </p:nvSpPr>
        <p:spPr/>
        <p:txBody>
          <a:bodyPr/>
          <a:lstStyle/>
          <a:p>
            <a:r>
              <a:rPr lang="en-US" altLang="en-US"/>
              <a:t>NFS Mount Protocol</a:t>
            </a:r>
          </a:p>
        </p:txBody>
      </p:sp>
      <p:sp>
        <p:nvSpPr>
          <p:cNvPr id="56323" name="Rectangle 3">
            <a:extLst>
              <a:ext uri="{FF2B5EF4-FFF2-40B4-BE49-F238E27FC236}">
                <a16:creationId xmlns:a16="http://schemas.microsoft.com/office/drawing/2014/main" id="{70E9E4B1-E9B8-4442-A0AD-A51C4B9016C6}"/>
              </a:ext>
            </a:extLst>
          </p:cNvPr>
          <p:cNvSpPr>
            <a:spLocks noGrp="1" noChangeArrowheads="1"/>
          </p:cNvSpPr>
          <p:nvPr>
            <p:ph idx="1"/>
          </p:nvPr>
        </p:nvSpPr>
        <p:spPr>
          <a:xfrm>
            <a:off x="628650" y="1690688"/>
            <a:ext cx="7886700" cy="4351338"/>
          </a:xfrm>
        </p:spPr>
        <p:txBody>
          <a:bodyPr/>
          <a:lstStyle/>
          <a:p>
            <a:pPr fontAlgn="auto">
              <a:spcAft>
                <a:spcPts val="0"/>
              </a:spcAft>
              <a:defRPr/>
            </a:pPr>
            <a:r>
              <a:rPr lang="en-US" altLang="en-US" dirty="0"/>
              <a:t>Establishes</a:t>
            </a:r>
            <a:r>
              <a:rPr lang="en-US" altLang="en-US" sz="1600" dirty="0"/>
              <a:t> </a:t>
            </a:r>
            <a:r>
              <a:rPr lang="en-US" altLang="en-US" dirty="0"/>
              <a:t>initial logical connection between server and client</a:t>
            </a:r>
          </a:p>
          <a:p>
            <a:pPr fontAlgn="auto">
              <a:spcAft>
                <a:spcPts val="0"/>
              </a:spcAft>
              <a:defRPr/>
            </a:pPr>
            <a:endParaRPr lang="en-US" altLang="en-US" dirty="0"/>
          </a:p>
          <a:p>
            <a:pPr fontAlgn="auto">
              <a:spcAft>
                <a:spcPts val="0"/>
              </a:spcAft>
              <a:defRPr/>
            </a:pPr>
            <a:r>
              <a:rPr lang="en-US" altLang="en-US" dirty="0"/>
              <a:t>Mount operation includes </a:t>
            </a:r>
            <a:r>
              <a:rPr lang="en-US" altLang="en-US" dirty="0">
                <a:highlight>
                  <a:srgbClr val="FFFF00"/>
                </a:highlight>
              </a:rPr>
              <a:t>name of remote directory </a:t>
            </a:r>
            <a:r>
              <a:rPr lang="en-US" altLang="en-US" dirty="0"/>
              <a:t>to be mounted and </a:t>
            </a:r>
            <a:r>
              <a:rPr lang="en-US" altLang="en-US" dirty="0">
                <a:highlight>
                  <a:srgbClr val="FFFF00"/>
                </a:highlight>
              </a:rPr>
              <a:t>name of server machine </a:t>
            </a:r>
            <a:r>
              <a:rPr lang="en-US" altLang="en-US" dirty="0"/>
              <a:t>storing it</a:t>
            </a:r>
          </a:p>
          <a:p>
            <a:pPr fontAlgn="auto">
              <a:spcAft>
                <a:spcPts val="0"/>
              </a:spcAft>
              <a:defRPr/>
            </a:pPr>
            <a:endParaRPr lang="en-US" altLang="en-US" dirty="0"/>
          </a:p>
          <a:p>
            <a:pPr fontAlgn="auto">
              <a:spcAft>
                <a:spcPts val="0"/>
              </a:spcAft>
              <a:defRPr/>
            </a:pPr>
            <a:r>
              <a:rPr lang="en-US" altLang="en-US" dirty="0"/>
              <a:t>When a server receives a mount request that conforms to its export list, the server returns to the client a file handle—a key for further accesses.</a:t>
            </a:r>
          </a:p>
          <a:p>
            <a:pPr fontAlgn="auto">
              <a:spcAft>
                <a:spcPts val="0"/>
              </a:spcAft>
              <a:defRPr/>
            </a:pPr>
            <a:endParaRPr lang="en-US" altLang="en-US" dirty="0"/>
          </a:p>
          <a:p>
            <a:pPr fontAlgn="auto">
              <a:spcAft>
                <a:spcPts val="0"/>
              </a:spcAft>
              <a:defRPr/>
            </a:pPr>
            <a:r>
              <a:rPr lang="en-US" altLang="en-US" b="1" dirty="0"/>
              <a:t>File handle </a:t>
            </a:r>
            <a:r>
              <a:rPr lang="en-US" altLang="en-US" dirty="0"/>
              <a:t>– a file-system identifier, and an </a:t>
            </a:r>
            <a:r>
              <a:rPr lang="en-US" altLang="en-US" dirty="0" err="1"/>
              <a:t>inode</a:t>
            </a:r>
            <a:r>
              <a:rPr lang="en-US" altLang="en-US" dirty="0"/>
              <a:t> number to identify the mounted directory within the exported file system.</a:t>
            </a:r>
          </a:p>
          <a:p>
            <a:pPr fontAlgn="auto">
              <a:spcAft>
                <a:spcPts val="0"/>
              </a:spcAft>
              <a:defRPr/>
            </a:pPr>
            <a:endParaRPr lang="en-US" altLang="en-US" dirty="0"/>
          </a:p>
          <a:p>
            <a:pPr fontAlgn="auto">
              <a:spcAft>
                <a:spcPts val="0"/>
              </a:spcAft>
              <a:defRPr/>
            </a:pPr>
            <a:r>
              <a:rPr lang="en-US" altLang="en-US" dirty="0"/>
              <a:t>The mount operation changes only the user</a:t>
            </a:r>
            <a:r>
              <a:rPr lang="ja-JP" altLang="en-US"/>
              <a:t>’</a:t>
            </a:r>
            <a:r>
              <a:rPr lang="en-US" altLang="ja-JP" dirty="0"/>
              <a:t>s view and does not affect the server side </a:t>
            </a:r>
            <a:endParaRPr lang="en-US" altLang="en-US" dirty="0"/>
          </a:p>
        </p:txBody>
      </p:sp>
      <p:sp>
        <p:nvSpPr>
          <p:cNvPr id="2" name="Footer Placeholder 1">
            <a:extLst>
              <a:ext uri="{FF2B5EF4-FFF2-40B4-BE49-F238E27FC236}">
                <a16:creationId xmlns:a16="http://schemas.microsoft.com/office/drawing/2014/main" id="{E7D53900-2FD2-254C-8E56-DF9FAF6115D8}"/>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A9D7215A-6FBD-6942-A4AB-002107785225}"/>
              </a:ext>
            </a:extLst>
          </p:cNvPr>
          <p:cNvSpPr>
            <a:spLocks noGrp="1"/>
          </p:cNvSpPr>
          <p:nvPr>
            <p:ph type="sldNum" sz="quarter" idx="12"/>
          </p:nvPr>
        </p:nvSpPr>
        <p:spPr/>
        <p:txBody>
          <a:bodyPr/>
          <a:lstStyle/>
          <a:p>
            <a:pPr>
              <a:defRPr/>
            </a:pPr>
            <a:fld id="{AC0E4B08-EA07-B048-8894-720F5D3A00CE}" type="slidenum">
              <a:rPr lang="en-US"/>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6DA9896A-A1F2-E14E-884E-C3084FBDCC56}"/>
              </a:ext>
            </a:extLst>
          </p:cNvPr>
          <p:cNvSpPr>
            <a:spLocks noGrp="1" noChangeArrowheads="1"/>
          </p:cNvSpPr>
          <p:nvPr>
            <p:ph type="title"/>
          </p:nvPr>
        </p:nvSpPr>
        <p:spPr>
          <a:xfrm>
            <a:off x="457200" y="123825"/>
            <a:ext cx="8229600" cy="576263"/>
          </a:xfrm>
        </p:spPr>
        <p:txBody>
          <a:bodyPr/>
          <a:lstStyle/>
          <a:p>
            <a:r>
              <a:rPr lang="en-US" altLang="en-US"/>
              <a:t>File info Window on Mac OS X</a:t>
            </a:r>
          </a:p>
        </p:txBody>
      </p:sp>
      <p:pic>
        <p:nvPicPr>
          <p:cNvPr id="18434" name="Picture 4" descr="11_01.pdf">
            <a:extLst>
              <a:ext uri="{FF2B5EF4-FFF2-40B4-BE49-F238E27FC236}">
                <a16:creationId xmlns:a16="http://schemas.microsoft.com/office/drawing/2014/main" id="{21B02039-A564-CC40-91F3-23CE7E6E9C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6963" y="1041400"/>
            <a:ext cx="1920875"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781A15E7-A9AA-F943-9BB2-E71B29D61194}"/>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47D98524-AE40-984D-9BA6-5592A6F2E06B}"/>
              </a:ext>
            </a:extLst>
          </p:cNvPr>
          <p:cNvSpPr>
            <a:spLocks noGrp="1"/>
          </p:cNvSpPr>
          <p:nvPr>
            <p:ph type="sldNum" sz="quarter" idx="12"/>
          </p:nvPr>
        </p:nvSpPr>
        <p:spPr/>
        <p:txBody>
          <a:bodyPr/>
          <a:lstStyle/>
          <a:p>
            <a:pPr>
              <a:defRPr/>
            </a:pPr>
            <a:fld id="{7F0DBE24-77A0-0544-850B-B5819315AF42}" type="slidenum">
              <a:rPr lang="en-US"/>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a:extLst>
              <a:ext uri="{FF2B5EF4-FFF2-40B4-BE49-F238E27FC236}">
                <a16:creationId xmlns:a16="http://schemas.microsoft.com/office/drawing/2014/main" id="{09323158-3D6F-A64F-9AD1-C70E262D4DAE}"/>
              </a:ext>
            </a:extLst>
          </p:cNvPr>
          <p:cNvSpPr>
            <a:spLocks noGrp="1" noChangeArrowheads="1"/>
          </p:cNvSpPr>
          <p:nvPr>
            <p:ph type="title"/>
          </p:nvPr>
        </p:nvSpPr>
        <p:spPr/>
        <p:txBody>
          <a:bodyPr/>
          <a:lstStyle/>
          <a:p>
            <a:r>
              <a:rPr lang="en-US" altLang="en-US"/>
              <a:t>NFS Protocol</a:t>
            </a:r>
          </a:p>
        </p:txBody>
      </p:sp>
      <p:sp>
        <p:nvSpPr>
          <p:cNvPr id="57347" name="Rectangle 3">
            <a:extLst>
              <a:ext uri="{FF2B5EF4-FFF2-40B4-BE49-F238E27FC236}">
                <a16:creationId xmlns:a16="http://schemas.microsoft.com/office/drawing/2014/main" id="{D6B60BA6-A529-B241-9D2F-67F46B883A68}"/>
              </a:ext>
            </a:extLst>
          </p:cNvPr>
          <p:cNvSpPr>
            <a:spLocks noGrp="1" noChangeArrowheads="1"/>
          </p:cNvSpPr>
          <p:nvPr>
            <p:ph idx="1"/>
          </p:nvPr>
        </p:nvSpPr>
        <p:spPr/>
        <p:txBody>
          <a:bodyPr/>
          <a:lstStyle/>
          <a:p>
            <a:pPr fontAlgn="auto">
              <a:spcAft>
                <a:spcPts val="0"/>
              </a:spcAft>
              <a:defRPr/>
            </a:pPr>
            <a:r>
              <a:rPr lang="en-US" altLang="en-US" dirty="0"/>
              <a:t>Provides a set of </a:t>
            </a:r>
            <a:r>
              <a:rPr lang="en-US" altLang="en-US" dirty="0">
                <a:highlight>
                  <a:srgbClr val="FFFF00"/>
                </a:highlight>
              </a:rPr>
              <a:t>remote procedure calls for remote file operations </a:t>
            </a:r>
            <a:r>
              <a:rPr lang="en-US" altLang="en-US" dirty="0"/>
              <a:t>that can be invoked after a file handle for the remotely mounted directory has been established.</a:t>
            </a:r>
          </a:p>
          <a:p>
            <a:pPr fontAlgn="auto">
              <a:spcAft>
                <a:spcPts val="0"/>
              </a:spcAft>
              <a:defRPr/>
            </a:pPr>
            <a:endParaRPr lang="en-US" altLang="en-US" dirty="0"/>
          </a:p>
          <a:p>
            <a:pPr fontAlgn="auto">
              <a:spcAft>
                <a:spcPts val="0"/>
              </a:spcAft>
              <a:defRPr/>
            </a:pPr>
            <a:r>
              <a:rPr lang="en-US" altLang="en-US" dirty="0"/>
              <a:t>The NFS protocol support the following operations:</a:t>
            </a:r>
          </a:p>
          <a:p>
            <a:pPr lvl="1" fontAlgn="auto">
              <a:spcAft>
                <a:spcPts val="0"/>
              </a:spcAft>
              <a:defRPr/>
            </a:pPr>
            <a:r>
              <a:rPr lang="en-US" altLang="en-US" dirty="0"/>
              <a:t>searching for a file within a directory </a:t>
            </a:r>
          </a:p>
          <a:p>
            <a:pPr lvl="1" fontAlgn="auto">
              <a:spcAft>
                <a:spcPts val="0"/>
              </a:spcAft>
              <a:defRPr/>
            </a:pPr>
            <a:r>
              <a:rPr lang="en-US" altLang="en-US" dirty="0"/>
              <a:t>reading a set of directory entries </a:t>
            </a:r>
          </a:p>
          <a:p>
            <a:pPr lvl="1" fontAlgn="auto">
              <a:spcAft>
                <a:spcPts val="0"/>
              </a:spcAft>
              <a:defRPr/>
            </a:pPr>
            <a:r>
              <a:rPr lang="en-US" altLang="en-US" dirty="0"/>
              <a:t>manipulating links and directories </a:t>
            </a:r>
          </a:p>
          <a:p>
            <a:pPr lvl="1" fontAlgn="auto">
              <a:spcAft>
                <a:spcPts val="0"/>
              </a:spcAft>
              <a:defRPr/>
            </a:pPr>
            <a:r>
              <a:rPr lang="en-US" altLang="en-US" dirty="0"/>
              <a:t>accessing file attributes</a:t>
            </a:r>
          </a:p>
          <a:p>
            <a:pPr lvl="1" fontAlgn="auto">
              <a:spcAft>
                <a:spcPts val="0"/>
              </a:spcAft>
              <a:defRPr/>
            </a:pPr>
            <a:r>
              <a:rPr lang="en-US" altLang="en-US" dirty="0"/>
              <a:t>reading and writing files</a:t>
            </a:r>
          </a:p>
        </p:txBody>
      </p:sp>
      <p:sp>
        <p:nvSpPr>
          <p:cNvPr id="2" name="Footer Placeholder 1">
            <a:extLst>
              <a:ext uri="{FF2B5EF4-FFF2-40B4-BE49-F238E27FC236}">
                <a16:creationId xmlns:a16="http://schemas.microsoft.com/office/drawing/2014/main" id="{2F765711-7B65-884B-9891-E4918AAB289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D63821EA-6ECE-3245-827D-ED7540A52FC4}"/>
              </a:ext>
            </a:extLst>
          </p:cNvPr>
          <p:cNvSpPr>
            <a:spLocks noGrp="1"/>
          </p:cNvSpPr>
          <p:nvPr>
            <p:ph type="sldNum" sz="quarter" idx="12"/>
          </p:nvPr>
        </p:nvSpPr>
        <p:spPr/>
        <p:txBody>
          <a:bodyPr/>
          <a:lstStyle/>
          <a:p>
            <a:pPr>
              <a:defRPr/>
            </a:pPr>
            <a:fld id="{0AF69304-6F14-DD42-BEAB-1FA1F15E27DB}" type="slidenum">
              <a:rPr lang="en-US"/>
              <a:pPr>
                <a:defRPr/>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a:extLst>
              <a:ext uri="{FF2B5EF4-FFF2-40B4-BE49-F238E27FC236}">
                <a16:creationId xmlns:a16="http://schemas.microsoft.com/office/drawing/2014/main" id="{547AE610-E178-2540-9A23-E7FAF3970008}"/>
              </a:ext>
            </a:extLst>
          </p:cNvPr>
          <p:cNvSpPr>
            <a:spLocks noGrp="1" noChangeArrowheads="1"/>
          </p:cNvSpPr>
          <p:nvPr>
            <p:ph type="title"/>
          </p:nvPr>
        </p:nvSpPr>
        <p:spPr/>
        <p:txBody>
          <a:bodyPr/>
          <a:lstStyle/>
          <a:p>
            <a:r>
              <a:rPr lang="en-US" altLang="en-US"/>
              <a:t>Three Major Layers of NFS Architecture </a:t>
            </a:r>
          </a:p>
        </p:txBody>
      </p:sp>
      <p:sp>
        <p:nvSpPr>
          <p:cNvPr id="128002" name="Rectangle 3">
            <a:extLst>
              <a:ext uri="{FF2B5EF4-FFF2-40B4-BE49-F238E27FC236}">
                <a16:creationId xmlns:a16="http://schemas.microsoft.com/office/drawing/2014/main" id="{7A3B934D-7DD7-C848-A1F0-8BBF98DA43D1}"/>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t>UNIX file-system interface </a:t>
            </a:r>
            <a:r>
              <a:rPr lang="en-US" altLang="en-US"/>
              <a:t>(based on the open, read, write, and close calls, and file descriptors)</a:t>
            </a:r>
            <a:br>
              <a:rPr lang="en-US" altLang="en-US"/>
            </a:br>
            <a:endParaRPr lang="en-US" altLang="en-US"/>
          </a:p>
          <a:p>
            <a:r>
              <a:rPr lang="en-US" altLang="en-US" b="1"/>
              <a:t>Virtual File System (VFS) layer </a:t>
            </a:r>
            <a:r>
              <a:rPr lang="en-US" altLang="en-US"/>
              <a:t>– distinguishes local files from remote ones, and local files are further distinguished according to their file-system types</a:t>
            </a:r>
          </a:p>
          <a:p>
            <a:pPr lvl="1"/>
            <a:r>
              <a:rPr lang="en-US" altLang="en-US"/>
              <a:t>The VFS activates file-system-specific operations to handle local requests according to their file-system types </a:t>
            </a:r>
          </a:p>
          <a:p>
            <a:pPr lvl="1"/>
            <a:r>
              <a:rPr lang="en-US" altLang="en-US"/>
              <a:t>Calls the NFS protocol procedures for remote requests</a:t>
            </a:r>
            <a:br>
              <a:rPr lang="en-US" altLang="en-US"/>
            </a:br>
            <a:endParaRPr lang="en-US" altLang="en-US"/>
          </a:p>
          <a:p>
            <a:r>
              <a:rPr lang="en-US" altLang="en-US" b="1"/>
              <a:t>NFS service layer </a:t>
            </a:r>
            <a:r>
              <a:rPr lang="en-US" altLang="en-US"/>
              <a:t>– bottom layer of the architecture</a:t>
            </a:r>
          </a:p>
          <a:p>
            <a:pPr lvl="1"/>
            <a:r>
              <a:rPr lang="en-US" altLang="en-US"/>
              <a:t>Implements the NFS protocol</a:t>
            </a:r>
          </a:p>
        </p:txBody>
      </p:sp>
      <p:sp>
        <p:nvSpPr>
          <p:cNvPr id="2" name="Footer Placeholder 1">
            <a:extLst>
              <a:ext uri="{FF2B5EF4-FFF2-40B4-BE49-F238E27FC236}">
                <a16:creationId xmlns:a16="http://schemas.microsoft.com/office/drawing/2014/main" id="{A73038A1-BB17-5F43-943A-A057888EDEF3}"/>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ABB946C-575C-874F-B617-067B0B2896F5}"/>
              </a:ext>
            </a:extLst>
          </p:cNvPr>
          <p:cNvSpPr>
            <a:spLocks noGrp="1"/>
          </p:cNvSpPr>
          <p:nvPr>
            <p:ph type="sldNum" sz="quarter" idx="12"/>
          </p:nvPr>
        </p:nvSpPr>
        <p:spPr/>
        <p:txBody>
          <a:bodyPr/>
          <a:lstStyle/>
          <a:p>
            <a:pPr>
              <a:defRPr/>
            </a:pPr>
            <a:fld id="{2E58D5A3-9A1E-5F4D-B7CD-0D7EAB7BF04D}" type="slidenum">
              <a:rPr lang="en-US"/>
              <a:pPr>
                <a:defRPr/>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0DD00846-2B6C-394F-9DCD-C7D4621BAF5D}"/>
              </a:ext>
            </a:extLst>
          </p:cNvPr>
          <p:cNvSpPr>
            <a:spLocks noGrp="1" noChangeArrowheads="1"/>
          </p:cNvSpPr>
          <p:nvPr>
            <p:ph type="title"/>
          </p:nvPr>
        </p:nvSpPr>
        <p:spPr/>
        <p:txBody>
          <a:bodyPr/>
          <a:lstStyle/>
          <a:p>
            <a:r>
              <a:rPr lang="en-US" altLang="en-US" dirty="0"/>
              <a:t>DFS Implementation: Virtual File Systems</a:t>
            </a:r>
          </a:p>
        </p:txBody>
      </p:sp>
      <p:sp>
        <p:nvSpPr>
          <p:cNvPr id="106498" name="Rectangle 3">
            <a:extLst>
              <a:ext uri="{FF2B5EF4-FFF2-40B4-BE49-F238E27FC236}">
                <a16:creationId xmlns:a16="http://schemas.microsoft.com/office/drawing/2014/main" id="{E68B8B34-2B42-1E42-8DF1-6D2D0BF4B073}"/>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dirty="0">
                <a:solidFill>
                  <a:srgbClr val="3366FF"/>
                </a:solidFill>
              </a:rPr>
              <a:t>Virtual File Systems </a:t>
            </a:r>
            <a:r>
              <a:rPr lang="en-US" altLang="en-US" dirty="0"/>
              <a:t>(</a:t>
            </a:r>
            <a:r>
              <a:rPr lang="en-US" altLang="en-US" b="1" dirty="0">
                <a:solidFill>
                  <a:srgbClr val="3366FF"/>
                </a:solidFill>
              </a:rPr>
              <a:t>VFS</a:t>
            </a:r>
            <a:r>
              <a:rPr lang="en-US" altLang="en-US" dirty="0"/>
              <a:t>) on Unix provide an object-oriented way of implementing file systems</a:t>
            </a:r>
          </a:p>
          <a:p>
            <a:endParaRPr lang="en-US" altLang="en-US" dirty="0"/>
          </a:p>
          <a:p>
            <a:r>
              <a:rPr lang="en-US" altLang="en-US" dirty="0"/>
              <a:t>VFS allows the same system call interface (the API) to be used for different types of file systems</a:t>
            </a:r>
          </a:p>
          <a:p>
            <a:pPr lvl="1"/>
            <a:r>
              <a:rPr lang="en-US" altLang="en-US" dirty="0"/>
              <a:t>Separates file-system generic operations from implementation details</a:t>
            </a:r>
          </a:p>
          <a:p>
            <a:pPr lvl="1"/>
            <a:r>
              <a:rPr lang="en-US" altLang="en-US" dirty="0"/>
              <a:t>Implementation can be one of many file systems types, or network file system</a:t>
            </a:r>
          </a:p>
          <a:p>
            <a:pPr lvl="2"/>
            <a:r>
              <a:rPr lang="en-US" altLang="en-US" dirty="0"/>
              <a:t>Implements </a:t>
            </a:r>
            <a:r>
              <a:rPr lang="en-US" altLang="en-US" b="1" dirty="0" err="1">
                <a:solidFill>
                  <a:srgbClr val="3366FF"/>
                </a:solidFill>
              </a:rPr>
              <a:t>vnodes</a:t>
            </a:r>
            <a:r>
              <a:rPr lang="en-US" altLang="en-US" dirty="0"/>
              <a:t> which hold </a:t>
            </a:r>
            <a:r>
              <a:rPr lang="en-US" altLang="en-US" dirty="0" err="1"/>
              <a:t>inodes</a:t>
            </a:r>
            <a:r>
              <a:rPr lang="en-US" altLang="en-US" dirty="0"/>
              <a:t> or network file details</a:t>
            </a:r>
          </a:p>
          <a:p>
            <a:pPr lvl="1"/>
            <a:r>
              <a:rPr lang="en-US" altLang="en-US" dirty="0"/>
              <a:t>Then dispatches operation to appropriate file system implementation routines</a:t>
            </a:r>
          </a:p>
        </p:txBody>
      </p:sp>
      <p:sp>
        <p:nvSpPr>
          <p:cNvPr id="2" name="Footer Placeholder 1">
            <a:extLst>
              <a:ext uri="{FF2B5EF4-FFF2-40B4-BE49-F238E27FC236}">
                <a16:creationId xmlns:a16="http://schemas.microsoft.com/office/drawing/2014/main" id="{E397E6DF-525C-BA40-B1C4-8B6D7F9AE4D9}"/>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573A49FE-D9F1-BB4C-89AE-5ED313F73605}"/>
              </a:ext>
            </a:extLst>
          </p:cNvPr>
          <p:cNvSpPr>
            <a:spLocks noGrp="1"/>
          </p:cNvSpPr>
          <p:nvPr>
            <p:ph type="sldNum" sz="quarter" idx="12"/>
          </p:nvPr>
        </p:nvSpPr>
        <p:spPr/>
        <p:txBody>
          <a:bodyPr/>
          <a:lstStyle/>
          <a:p>
            <a:pPr>
              <a:defRPr/>
            </a:pPr>
            <a:fld id="{D6FD3D85-3B18-3444-AFC0-963B82543E5E}" type="slidenum">
              <a:rPr lang="en-US"/>
              <a:pPr>
                <a:defRPr/>
              </a:pPr>
              <a:t>82</a:t>
            </a:fld>
            <a:endParaRPr lang="en-US"/>
          </a:p>
        </p:txBody>
      </p:sp>
    </p:spTree>
    <p:extLst>
      <p:ext uri="{BB962C8B-B14F-4D97-AF65-F5344CB8AC3E}">
        <p14:creationId xmlns:p14="http://schemas.microsoft.com/office/powerpoint/2010/main" val="20483407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a:extLst>
              <a:ext uri="{FF2B5EF4-FFF2-40B4-BE49-F238E27FC236}">
                <a16:creationId xmlns:a16="http://schemas.microsoft.com/office/drawing/2014/main" id="{029F5D47-E696-CE4E-A9A0-F77ADDB6554E}"/>
              </a:ext>
            </a:extLst>
          </p:cNvPr>
          <p:cNvSpPr>
            <a:spLocks noGrp="1" noChangeArrowheads="1"/>
          </p:cNvSpPr>
          <p:nvPr>
            <p:ph type="title"/>
          </p:nvPr>
        </p:nvSpPr>
        <p:spPr/>
        <p:txBody>
          <a:bodyPr/>
          <a:lstStyle/>
          <a:p>
            <a:r>
              <a:rPr lang="en-US" altLang="en-US"/>
              <a:t>Virtual File Systems (Cont.)</a:t>
            </a:r>
          </a:p>
        </p:txBody>
      </p:sp>
      <p:sp>
        <p:nvSpPr>
          <p:cNvPr id="108546" name="Rectangle 3">
            <a:extLst>
              <a:ext uri="{FF2B5EF4-FFF2-40B4-BE49-F238E27FC236}">
                <a16:creationId xmlns:a16="http://schemas.microsoft.com/office/drawing/2014/main" id="{D8FC6E96-710E-6745-80C6-919C3B544A82}"/>
              </a:ext>
            </a:extLst>
          </p:cNvPr>
          <p:cNvSpPr>
            <a:spLocks noGrp="1" noChangeArrowheads="1"/>
          </p:cNvSpPr>
          <p:nvPr>
            <p:ph idx="1"/>
          </p:nvPr>
        </p:nvSpPr>
        <p:spPr bwMode="auto"/>
        <p:txBody>
          <a:bodyPr wrap="square" numCol="1" anchor="t" anchorCtr="0" compatLnSpc="1">
            <a:prstTxWarp prst="textNoShape">
              <a:avLst/>
            </a:prstTxWarp>
          </a:bodyPr>
          <a:lstStyle/>
          <a:p>
            <a:pPr>
              <a:buFont typeface="Monotype Sorts" pitchFamily="2" charset="2"/>
              <a:buNone/>
            </a:pPr>
            <a:endParaRPr lang="en-US" altLang="en-US" sz="1200"/>
          </a:p>
          <a:p>
            <a:r>
              <a:rPr lang="en-US" altLang="en-US"/>
              <a:t>The API is to the VFS interface, rather than any specific type of file system</a:t>
            </a:r>
          </a:p>
        </p:txBody>
      </p:sp>
      <p:sp>
        <p:nvSpPr>
          <p:cNvPr id="2" name="Footer Placeholder 1">
            <a:extLst>
              <a:ext uri="{FF2B5EF4-FFF2-40B4-BE49-F238E27FC236}">
                <a16:creationId xmlns:a16="http://schemas.microsoft.com/office/drawing/2014/main" id="{EAA47BBA-B732-FE41-BBAD-0D46E3C9F0B5}"/>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CD82B496-84BC-E245-9BC5-CF3E2910BD1B}"/>
              </a:ext>
            </a:extLst>
          </p:cNvPr>
          <p:cNvSpPr>
            <a:spLocks noGrp="1"/>
          </p:cNvSpPr>
          <p:nvPr>
            <p:ph type="sldNum" sz="quarter" idx="12"/>
          </p:nvPr>
        </p:nvSpPr>
        <p:spPr/>
        <p:txBody>
          <a:bodyPr/>
          <a:lstStyle/>
          <a:p>
            <a:pPr>
              <a:defRPr/>
            </a:pPr>
            <a:fld id="{5E739947-4B38-624D-B77B-C68899E554C7}" type="slidenum">
              <a:rPr lang="en-US"/>
              <a:pPr>
                <a:defRPr/>
              </a:pPr>
              <a:t>83</a:t>
            </a:fld>
            <a:endParaRPr lang="en-US"/>
          </a:p>
        </p:txBody>
      </p:sp>
      <p:pic>
        <p:nvPicPr>
          <p:cNvPr id="108547" name="Picture 5">
            <a:extLst>
              <a:ext uri="{FF2B5EF4-FFF2-40B4-BE49-F238E27FC236}">
                <a16:creationId xmlns:a16="http://schemas.microsoft.com/office/drawing/2014/main" id="{D2DA5C74-0734-7E48-B97F-33956D133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525" y="2841845"/>
            <a:ext cx="4492625"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7926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2">
            <a:extLst>
              <a:ext uri="{FF2B5EF4-FFF2-40B4-BE49-F238E27FC236}">
                <a16:creationId xmlns:a16="http://schemas.microsoft.com/office/drawing/2014/main" id="{DA788931-24DE-8949-88E7-D1759464CA9A}"/>
              </a:ext>
            </a:extLst>
          </p:cNvPr>
          <p:cNvSpPr>
            <a:spLocks noGrp="1" noChangeArrowheads="1"/>
          </p:cNvSpPr>
          <p:nvPr>
            <p:ph type="title"/>
          </p:nvPr>
        </p:nvSpPr>
        <p:spPr/>
        <p:txBody>
          <a:bodyPr/>
          <a:lstStyle/>
          <a:p>
            <a:r>
              <a:rPr lang="en-US" altLang="en-US"/>
              <a:t>Virtual File System Implementation</a:t>
            </a:r>
          </a:p>
        </p:txBody>
      </p:sp>
      <p:sp>
        <p:nvSpPr>
          <p:cNvPr id="110594" name="Content Placeholder 3">
            <a:extLst>
              <a:ext uri="{FF2B5EF4-FFF2-40B4-BE49-F238E27FC236}">
                <a16:creationId xmlns:a16="http://schemas.microsoft.com/office/drawing/2014/main" id="{139672B3-7BA6-7741-8F1A-062FA1D669B7}"/>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For example, Linux has four object types:</a:t>
            </a:r>
          </a:p>
          <a:p>
            <a:pPr lvl="1"/>
            <a:r>
              <a:rPr lang="en-US" altLang="en-US"/>
              <a:t>inode, file, superblock, dentry</a:t>
            </a:r>
          </a:p>
          <a:p>
            <a:r>
              <a:rPr lang="en-US" altLang="en-US"/>
              <a:t>VFS defines set of operations on the objects that must be implemented</a:t>
            </a:r>
          </a:p>
          <a:p>
            <a:pPr lvl="1"/>
            <a:r>
              <a:rPr lang="en-US" altLang="en-US"/>
              <a:t>Every object has a pointer to a function table</a:t>
            </a:r>
          </a:p>
          <a:p>
            <a:pPr lvl="2"/>
            <a:r>
              <a:rPr lang="en-US" altLang="en-US"/>
              <a:t>Function table has addresses of routines to implement that function on that object</a:t>
            </a:r>
          </a:p>
          <a:p>
            <a:pPr lvl="2"/>
            <a:r>
              <a:rPr lang="en-US" altLang="en-US"/>
              <a:t>For example:</a:t>
            </a:r>
          </a:p>
          <a:p>
            <a:pPr lvl="2"/>
            <a:r>
              <a:rPr lang="en-US" altLang="en-US"/>
              <a:t>• </a:t>
            </a:r>
            <a:r>
              <a:rPr lang="en-US" altLang="en-US" b="1">
                <a:latin typeface="Courier New" panose="02070309020205020404" pitchFamily="49" charset="0"/>
                <a:cs typeface="Courier New" panose="02070309020205020404" pitchFamily="49" charset="0"/>
              </a:rPr>
              <a:t>int open(. . .)</a:t>
            </a:r>
            <a:r>
              <a:rPr lang="en-US" altLang="en-US"/>
              <a:t>—Open a file</a:t>
            </a:r>
          </a:p>
          <a:p>
            <a:pPr lvl="2"/>
            <a:r>
              <a:rPr lang="en-US" altLang="en-US"/>
              <a:t>• </a:t>
            </a:r>
            <a:r>
              <a:rPr lang="en-US" altLang="en-US" b="1">
                <a:latin typeface="Courier New" panose="02070309020205020404" pitchFamily="49" charset="0"/>
                <a:cs typeface="Courier New" panose="02070309020205020404" pitchFamily="49" charset="0"/>
              </a:rPr>
              <a:t>int close(. . .)</a:t>
            </a:r>
            <a:r>
              <a:rPr lang="en-US" altLang="en-US"/>
              <a:t>—Close an already-open file</a:t>
            </a:r>
          </a:p>
          <a:p>
            <a:pPr lvl="2"/>
            <a:r>
              <a:rPr lang="en-US" altLang="en-US"/>
              <a:t>• </a:t>
            </a:r>
            <a:r>
              <a:rPr lang="en-US" altLang="en-US" b="1">
                <a:latin typeface="Courier New" panose="02070309020205020404" pitchFamily="49" charset="0"/>
                <a:cs typeface="Courier New" panose="02070309020205020404" pitchFamily="49" charset="0"/>
              </a:rPr>
              <a:t>ssize t read(. . .)</a:t>
            </a:r>
            <a:r>
              <a:rPr lang="en-US" altLang="en-US"/>
              <a:t>—Read from a file</a:t>
            </a:r>
          </a:p>
          <a:p>
            <a:pPr lvl="2"/>
            <a:r>
              <a:rPr lang="en-US" altLang="en-US"/>
              <a:t>• </a:t>
            </a:r>
            <a:r>
              <a:rPr lang="en-US" altLang="en-US" b="1">
                <a:latin typeface="Courier New" panose="02070309020205020404" pitchFamily="49" charset="0"/>
                <a:cs typeface="Courier New" panose="02070309020205020404" pitchFamily="49" charset="0"/>
              </a:rPr>
              <a:t>ssize t write(. . .)</a:t>
            </a:r>
            <a:r>
              <a:rPr lang="en-US" altLang="en-US"/>
              <a:t>—Write to a file</a:t>
            </a:r>
          </a:p>
          <a:p>
            <a:pPr lvl="2"/>
            <a:r>
              <a:rPr lang="en-US" altLang="en-US"/>
              <a:t>• </a:t>
            </a:r>
            <a:r>
              <a:rPr lang="en-US" altLang="en-US" b="1">
                <a:latin typeface="Courier New" panose="02070309020205020404" pitchFamily="49" charset="0"/>
                <a:cs typeface="Courier New" panose="02070309020205020404" pitchFamily="49" charset="0"/>
              </a:rPr>
              <a:t>int mmap(. . .)</a:t>
            </a:r>
            <a:r>
              <a:rPr lang="en-US" altLang="en-US"/>
              <a:t>—Memory-map a file</a:t>
            </a:r>
          </a:p>
          <a:p>
            <a:pPr lvl="2"/>
            <a:endParaRPr lang="en-US" altLang="en-US"/>
          </a:p>
          <a:p>
            <a:pPr lvl="2"/>
            <a:endParaRPr lang="en-US" altLang="en-US"/>
          </a:p>
        </p:txBody>
      </p:sp>
      <p:sp>
        <p:nvSpPr>
          <p:cNvPr id="2" name="Footer Placeholder 1">
            <a:extLst>
              <a:ext uri="{FF2B5EF4-FFF2-40B4-BE49-F238E27FC236}">
                <a16:creationId xmlns:a16="http://schemas.microsoft.com/office/drawing/2014/main" id="{CD2E9701-0C84-C142-A825-579D5A49951F}"/>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26763BB5-7522-DA44-9C9B-376F1DD64454}"/>
              </a:ext>
            </a:extLst>
          </p:cNvPr>
          <p:cNvSpPr>
            <a:spLocks noGrp="1"/>
          </p:cNvSpPr>
          <p:nvPr>
            <p:ph type="sldNum" sz="quarter" idx="12"/>
          </p:nvPr>
        </p:nvSpPr>
        <p:spPr/>
        <p:txBody>
          <a:bodyPr/>
          <a:lstStyle/>
          <a:p>
            <a:pPr>
              <a:defRPr/>
            </a:pPr>
            <a:fld id="{CB6516CF-E942-6C48-BBB0-825989D6B683}" type="slidenum">
              <a:rPr lang="en-US"/>
              <a:pPr>
                <a:defRPr/>
              </a:pPr>
              <a:t>84</a:t>
            </a:fld>
            <a:endParaRPr lang="en-US"/>
          </a:p>
        </p:txBody>
      </p:sp>
    </p:spTree>
    <p:extLst>
      <p:ext uri="{BB962C8B-B14F-4D97-AF65-F5344CB8AC3E}">
        <p14:creationId xmlns:p14="http://schemas.microsoft.com/office/powerpoint/2010/main" val="1734015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a:extLst>
              <a:ext uri="{FF2B5EF4-FFF2-40B4-BE49-F238E27FC236}">
                <a16:creationId xmlns:a16="http://schemas.microsoft.com/office/drawing/2014/main" id="{04CE7B42-163C-9A47-A6B7-2DAA64901DD7}"/>
              </a:ext>
            </a:extLst>
          </p:cNvPr>
          <p:cNvSpPr>
            <a:spLocks noGrp="1" noChangeArrowheads="1"/>
          </p:cNvSpPr>
          <p:nvPr>
            <p:ph type="title"/>
          </p:nvPr>
        </p:nvSpPr>
        <p:spPr/>
        <p:txBody>
          <a:bodyPr/>
          <a:lstStyle/>
          <a:p>
            <a:r>
              <a:rPr lang="en-US" altLang="en-US"/>
              <a:t>Remote File Access</a:t>
            </a:r>
          </a:p>
        </p:txBody>
      </p:sp>
      <p:sp>
        <p:nvSpPr>
          <p:cNvPr id="173058" name="Content Placeholder 2">
            <a:extLst>
              <a:ext uri="{FF2B5EF4-FFF2-40B4-BE49-F238E27FC236}">
                <a16:creationId xmlns:a16="http://schemas.microsoft.com/office/drawing/2014/main" id="{9ACD604A-C217-354A-A7DB-1E66212359E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When a user requests access to a remote file. The server storing the file has been located by the naming scheme, and now the actual data transfer must take place.</a:t>
            </a:r>
          </a:p>
          <a:p>
            <a:endParaRPr lang="en-US" altLang="en-US"/>
          </a:p>
          <a:p>
            <a:r>
              <a:rPr lang="en-US" altLang="en-US"/>
              <a:t>To ensure reasonable performance of a remote-service mechanism, we can use a form of caching.</a:t>
            </a:r>
          </a:p>
          <a:p>
            <a:pPr lvl="1"/>
            <a:r>
              <a:rPr lang="en-US" altLang="en-US"/>
              <a:t>The idea is to retain recently accessed disk blocks in the cache, so that repeated accesses to the same information can be handled locally, without additional network traffic.</a:t>
            </a:r>
          </a:p>
          <a:p>
            <a:pPr lvl="1"/>
            <a:endParaRPr lang="en-US" altLang="en-US"/>
          </a:p>
          <a:p>
            <a:endParaRPr lang="en-US" altLang="en-US"/>
          </a:p>
          <a:p>
            <a:r>
              <a:rPr lang="en-US" altLang="en-US"/>
              <a:t>In conventional file systems, the rationale for caching is to reduce disk I/O (thereby increasing performance), whereas in DFSs, the goal is to reduce both network traffic and disk I/O.</a:t>
            </a:r>
          </a:p>
          <a:p>
            <a:endParaRPr lang="en-US" altLang="en-US"/>
          </a:p>
          <a:p>
            <a:endParaRPr lang="en-US" altLang="en-US"/>
          </a:p>
          <a:p>
            <a:endParaRPr lang="en-US" altLang="en-US"/>
          </a:p>
        </p:txBody>
      </p:sp>
      <p:sp>
        <p:nvSpPr>
          <p:cNvPr id="4" name="Footer Placeholder 3">
            <a:extLst>
              <a:ext uri="{FF2B5EF4-FFF2-40B4-BE49-F238E27FC236}">
                <a16:creationId xmlns:a16="http://schemas.microsoft.com/office/drawing/2014/main" id="{99AA945C-A86D-0A4C-BADC-530FC48EE666}"/>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A13A3467-FB64-5649-A65B-DC569E0D98FC}"/>
              </a:ext>
            </a:extLst>
          </p:cNvPr>
          <p:cNvSpPr>
            <a:spLocks noGrp="1"/>
          </p:cNvSpPr>
          <p:nvPr>
            <p:ph type="sldNum" sz="quarter" idx="12"/>
          </p:nvPr>
        </p:nvSpPr>
        <p:spPr/>
        <p:txBody>
          <a:bodyPr/>
          <a:lstStyle/>
          <a:p>
            <a:pPr>
              <a:defRPr/>
            </a:pPr>
            <a:fld id="{544416A1-54D3-794E-A1C7-ECD7EE024B98}" type="slidenum">
              <a:rPr lang="en-US"/>
              <a:pPr>
                <a:defRPr/>
              </a:pPr>
              <a:t>85</a:t>
            </a:fld>
            <a:endParaRPr lang="en-US"/>
          </a:p>
        </p:txBody>
      </p:sp>
    </p:spTree>
    <p:extLst>
      <p:ext uri="{BB962C8B-B14F-4D97-AF65-F5344CB8AC3E}">
        <p14:creationId xmlns:p14="http://schemas.microsoft.com/office/powerpoint/2010/main" val="22298357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a:extLst>
              <a:ext uri="{FF2B5EF4-FFF2-40B4-BE49-F238E27FC236}">
                <a16:creationId xmlns:a16="http://schemas.microsoft.com/office/drawing/2014/main" id="{99B211E3-A165-8F4A-BCFD-00A73877D495}"/>
              </a:ext>
            </a:extLst>
          </p:cNvPr>
          <p:cNvSpPr>
            <a:spLocks noGrp="1" noChangeArrowheads="1"/>
          </p:cNvSpPr>
          <p:nvPr>
            <p:ph type="title"/>
          </p:nvPr>
        </p:nvSpPr>
        <p:spPr/>
        <p:txBody>
          <a:bodyPr/>
          <a:lstStyle/>
          <a:p>
            <a:r>
              <a:rPr lang="en-US" altLang="en-US"/>
              <a:t>Schematic View of NFS Architecture </a:t>
            </a:r>
            <a:endParaRPr lang="en-US" altLang="en-US" sz="2400"/>
          </a:p>
        </p:txBody>
      </p:sp>
      <p:sp>
        <p:nvSpPr>
          <p:cNvPr id="2" name="Footer Placeholder 1">
            <a:extLst>
              <a:ext uri="{FF2B5EF4-FFF2-40B4-BE49-F238E27FC236}">
                <a16:creationId xmlns:a16="http://schemas.microsoft.com/office/drawing/2014/main" id="{C079E8AE-5590-4A44-AB08-79F79A1AC00D}"/>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05E5DE94-CDFD-6B48-8EE5-9CE048B5ED90}"/>
              </a:ext>
            </a:extLst>
          </p:cNvPr>
          <p:cNvSpPr>
            <a:spLocks noGrp="1"/>
          </p:cNvSpPr>
          <p:nvPr>
            <p:ph type="sldNum" sz="quarter" idx="12"/>
          </p:nvPr>
        </p:nvSpPr>
        <p:spPr/>
        <p:txBody>
          <a:bodyPr/>
          <a:lstStyle/>
          <a:p>
            <a:pPr>
              <a:defRPr/>
            </a:pPr>
            <a:fld id="{5F0A4F9C-A458-A544-9821-83C0B63449D1}" type="slidenum">
              <a:rPr lang="en-US"/>
              <a:pPr>
                <a:defRPr/>
              </a:pPr>
              <a:t>86</a:t>
            </a:fld>
            <a:endParaRPr lang="en-US"/>
          </a:p>
        </p:txBody>
      </p:sp>
      <p:pic>
        <p:nvPicPr>
          <p:cNvPr id="130050" name="Picture 5">
            <a:extLst>
              <a:ext uri="{FF2B5EF4-FFF2-40B4-BE49-F238E27FC236}">
                <a16:creationId xmlns:a16="http://schemas.microsoft.com/office/drawing/2014/main" id="{293C4D9F-3E52-DD45-B51E-CB8CCD69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725" y="1646238"/>
            <a:ext cx="600392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a:extLst>
              <a:ext uri="{FF2B5EF4-FFF2-40B4-BE49-F238E27FC236}">
                <a16:creationId xmlns:a16="http://schemas.microsoft.com/office/drawing/2014/main" id="{B12F3EC3-43C6-834C-847F-AFE0B2E646F4}"/>
              </a:ext>
            </a:extLst>
          </p:cNvPr>
          <p:cNvSpPr>
            <a:spLocks noGrp="1" noChangeArrowheads="1"/>
          </p:cNvSpPr>
          <p:nvPr>
            <p:ph type="title"/>
          </p:nvPr>
        </p:nvSpPr>
        <p:spPr/>
        <p:txBody>
          <a:bodyPr/>
          <a:lstStyle/>
          <a:p>
            <a:r>
              <a:rPr lang="en-US" altLang="en-US"/>
              <a:t>NFS Path-Name Translation</a:t>
            </a:r>
          </a:p>
        </p:txBody>
      </p:sp>
      <p:sp>
        <p:nvSpPr>
          <p:cNvPr id="132098" name="Rectangle 3">
            <a:extLst>
              <a:ext uri="{FF2B5EF4-FFF2-40B4-BE49-F238E27FC236}">
                <a16:creationId xmlns:a16="http://schemas.microsoft.com/office/drawing/2014/main" id="{78601AB1-71DB-DB4B-A86B-98FB8F845A3B}"/>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Performed by breaking the path into component names and performing a separate NFS lookup call for every pair of component name and directory vnode</a:t>
            </a:r>
          </a:p>
          <a:p>
            <a:endParaRPr lang="en-US" altLang="en-US"/>
          </a:p>
          <a:p>
            <a:r>
              <a:rPr lang="en-US" altLang="en-US"/>
              <a:t>For example, a path name such as /usr/loca/dir/file.txt is separated into three look up calls:</a:t>
            </a:r>
          </a:p>
          <a:p>
            <a:pPr lvl="1"/>
            <a:r>
              <a:rPr lang="en-US" altLang="en-US"/>
              <a:t>(1) usr, (2) local, and (3) dir1.</a:t>
            </a:r>
            <a:br>
              <a:rPr lang="en-US" altLang="en-US"/>
            </a:br>
            <a:endParaRPr lang="en-US" altLang="en-US"/>
          </a:p>
          <a:p>
            <a:r>
              <a:rPr lang="en-US" altLang="en-US"/>
              <a:t>To make lookup faster, a directory name lookup cache on the client</a:t>
            </a:r>
            <a:r>
              <a:rPr lang="ja-JP" altLang="en-US"/>
              <a:t>’</a:t>
            </a:r>
            <a:r>
              <a:rPr lang="en-US" altLang="ja-JP"/>
              <a:t>s side holds the vnodes for remote directory names</a:t>
            </a:r>
            <a:endParaRPr lang="en-US" altLang="en-US"/>
          </a:p>
        </p:txBody>
      </p:sp>
      <p:sp>
        <p:nvSpPr>
          <p:cNvPr id="2" name="Footer Placeholder 1">
            <a:extLst>
              <a:ext uri="{FF2B5EF4-FFF2-40B4-BE49-F238E27FC236}">
                <a16:creationId xmlns:a16="http://schemas.microsoft.com/office/drawing/2014/main" id="{A3214170-C7D3-5A43-A2D1-0D82BDB18D00}"/>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390794F7-DE0D-F446-B322-9183A28F0340}"/>
              </a:ext>
            </a:extLst>
          </p:cNvPr>
          <p:cNvSpPr>
            <a:spLocks noGrp="1"/>
          </p:cNvSpPr>
          <p:nvPr>
            <p:ph type="sldNum" sz="quarter" idx="12"/>
          </p:nvPr>
        </p:nvSpPr>
        <p:spPr/>
        <p:txBody>
          <a:bodyPr/>
          <a:lstStyle/>
          <a:p>
            <a:pPr>
              <a:defRPr/>
            </a:pPr>
            <a:fld id="{70F8D022-0841-2B41-A1C8-D40D0F4E4A0C}" type="slidenum">
              <a:rPr lang="en-US"/>
              <a:pPr>
                <a:defRPr/>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0931" name="Rectangle 3">
            <a:extLst>
              <a:ext uri="{FF2B5EF4-FFF2-40B4-BE49-F238E27FC236}">
                <a16:creationId xmlns:a16="http://schemas.microsoft.com/office/drawing/2014/main" id="{DA5A7A58-5FEA-684B-90E5-C96F6476F6F3}"/>
              </a:ext>
            </a:extLst>
          </p:cNvPr>
          <p:cNvSpPr>
            <a:spLocks noGrp="1" noChangeArrowheads="1"/>
          </p:cNvSpPr>
          <p:nvPr>
            <p:ph type="body" idx="1"/>
          </p:nvPr>
        </p:nvSpPr>
        <p:spPr bwMode="auto">
          <a:xfrm>
            <a:off x="133350" y="727075"/>
            <a:ext cx="8877300" cy="6130925"/>
          </a:xfrm>
        </p:spPr>
        <p:txBody>
          <a:bodyPr wrap="square" numCol="1" anchor="t" anchorCtr="0" compatLnSpc="1">
            <a:prstTxWarp prst="textNoShape">
              <a:avLst/>
            </a:prstTxWarp>
          </a:bodyPr>
          <a:lstStyle/>
          <a:p>
            <a:pPr>
              <a:lnSpc>
                <a:spcPct val="80000"/>
              </a:lnSpc>
              <a:spcBef>
                <a:spcPct val="20000"/>
              </a:spcBef>
            </a:pPr>
            <a:r>
              <a:rPr lang="en-US" altLang="en-US"/>
              <a:t>NFS protocol: weak consistency</a:t>
            </a:r>
          </a:p>
          <a:p>
            <a:pPr lvl="1">
              <a:lnSpc>
                <a:spcPct val="80000"/>
              </a:lnSpc>
              <a:spcBef>
                <a:spcPct val="20000"/>
              </a:spcBef>
            </a:pPr>
            <a:r>
              <a:rPr lang="en-US" altLang="en-US"/>
              <a:t>Client polls server periodically to check for changes</a:t>
            </a:r>
          </a:p>
          <a:p>
            <a:pPr lvl="2">
              <a:lnSpc>
                <a:spcPct val="80000"/>
              </a:lnSpc>
              <a:spcBef>
                <a:spcPct val="20000"/>
              </a:spcBef>
            </a:pPr>
            <a:r>
              <a:rPr lang="en-US" altLang="en-US"/>
              <a:t>Polls server if data hasn’t been checked in last 3-30 seconds (exact timeout it tunable parameter).</a:t>
            </a:r>
          </a:p>
          <a:p>
            <a:pPr lvl="2">
              <a:lnSpc>
                <a:spcPct val="80000"/>
              </a:lnSpc>
              <a:spcBef>
                <a:spcPct val="20000"/>
              </a:spcBef>
            </a:pPr>
            <a:r>
              <a:rPr lang="en-US" altLang="en-US"/>
              <a:t>Thus, when file is changed on one client, server is notified, but other clients use old version of file until timeout.</a:t>
            </a:r>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endParaRPr lang="en-US" altLang="en-US"/>
          </a:p>
          <a:p>
            <a:pPr lvl="1">
              <a:lnSpc>
                <a:spcPct val="80000"/>
              </a:lnSpc>
              <a:spcBef>
                <a:spcPct val="20000"/>
              </a:spcBef>
            </a:pPr>
            <a:r>
              <a:rPr lang="en-US" altLang="en-US"/>
              <a:t>What if multiple clients write to same file? </a:t>
            </a:r>
          </a:p>
          <a:p>
            <a:pPr lvl="2">
              <a:lnSpc>
                <a:spcPct val="80000"/>
              </a:lnSpc>
              <a:spcBef>
                <a:spcPct val="20000"/>
              </a:spcBef>
            </a:pPr>
            <a:r>
              <a:rPr lang="en-US" altLang="en-US"/>
              <a:t>In NFS, can get either version (or parts of both)</a:t>
            </a:r>
          </a:p>
          <a:p>
            <a:pPr lvl="2">
              <a:lnSpc>
                <a:spcPct val="80000"/>
              </a:lnSpc>
              <a:spcBef>
                <a:spcPct val="20000"/>
              </a:spcBef>
            </a:pPr>
            <a:r>
              <a:rPr lang="en-US" altLang="en-US"/>
              <a:t>Completely arbitrary!</a:t>
            </a:r>
          </a:p>
          <a:p>
            <a:pPr>
              <a:lnSpc>
                <a:spcPct val="80000"/>
              </a:lnSpc>
              <a:spcBef>
                <a:spcPct val="20000"/>
              </a:spcBef>
              <a:buFontTx/>
              <a:buNone/>
            </a:pPr>
            <a:endParaRPr lang="en-US" altLang="en-US"/>
          </a:p>
        </p:txBody>
      </p:sp>
      <p:grpSp>
        <p:nvGrpSpPr>
          <p:cNvPr id="1020969" name="Group 41">
            <a:extLst>
              <a:ext uri="{FF2B5EF4-FFF2-40B4-BE49-F238E27FC236}">
                <a16:creationId xmlns:a16="http://schemas.microsoft.com/office/drawing/2014/main" id="{F25C1CFC-8EFE-5043-8A1D-96FD9697C752}"/>
              </a:ext>
            </a:extLst>
          </p:cNvPr>
          <p:cNvGrpSpPr>
            <a:grpSpLocks/>
          </p:cNvGrpSpPr>
          <p:nvPr/>
        </p:nvGrpSpPr>
        <p:grpSpPr bwMode="auto">
          <a:xfrm>
            <a:off x="1295400" y="2595563"/>
            <a:ext cx="6773863" cy="2890837"/>
            <a:chOff x="816" y="1635"/>
            <a:chExt cx="4267" cy="1821"/>
          </a:xfrm>
        </p:grpSpPr>
        <p:sp>
          <p:nvSpPr>
            <p:cNvPr id="134157" name="Rectangle 5">
              <a:extLst>
                <a:ext uri="{FF2B5EF4-FFF2-40B4-BE49-F238E27FC236}">
                  <a16:creationId xmlns:a16="http://schemas.microsoft.com/office/drawing/2014/main" id="{17EC74B2-B9DF-5D40-B8FD-9791CAF05AFE}"/>
                </a:ext>
              </a:extLst>
            </p:cNvPr>
            <p:cNvSpPr>
              <a:spLocks noChangeArrowheads="1"/>
            </p:cNvSpPr>
            <p:nvPr/>
          </p:nvSpPr>
          <p:spPr bwMode="auto">
            <a:xfrm>
              <a:off x="4128" y="2420"/>
              <a:ext cx="528" cy="576"/>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sp>
          <p:nvSpPr>
            <p:cNvPr id="134158" name="Rectangle 6">
              <a:extLst>
                <a:ext uri="{FF2B5EF4-FFF2-40B4-BE49-F238E27FC236}">
                  <a16:creationId xmlns:a16="http://schemas.microsoft.com/office/drawing/2014/main" id="{411235E7-70CE-1342-A7D6-E1FF3A7715D8}"/>
                </a:ext>
              </a:extLst>
            </p:cNvPr>
            <p:cNvSpPr>
              <a:spLocks noChangeArrowheads="1"/>
            </p:cNvSpPr>
            <p:nvPr/>
          </p:nvSpPr>
          <p:spPr bwMode="auto">
            <a:xfrm>
              <a:off x="4163" y="2660"/>
              <a:ext cx="440" cy="232"/>
            </a:xfrm>
            <a:prstGeom prst="rect">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F1:V2</a:t>
              </a:r>
            </a:p>
          </p:txBody>
        </p:sp>
        <p:grpSp>
          <p:nvGrpSpPr>
            <p:cNvPr id="134159" name="Group 7">
              <a:extLst>
                <a:ext uri="{FF2B5EF4-FFF2-40B4-BE49-F238E27FC236}">
                  <a16:creationId xmlns:a16="http://schemas.microsoft.com/office/drawing/2014/main" id="{60CD8F3F-4313-184A-A65B-D57FA58E4918}"/>
                </a:ext>
              </a:extLst>
            </p:cNvPr>
            <p:cNvGrpSpPr>
              <a:grpSpLocks/>
            </p:cNvGrpSpPr>
            <p:nvPr/>
          </p:nvGrpSpPr>
          <p:grpSpPr bwMode="auto">
            <a:xfrm>
              <a:off x="3552" y="1796"/>
              <a:ext cx="1531" cy="887"/>
              <a:chOff x="2304" y="672"/>
              <a:chExt cx="1824" cy="1082"/>
            </a:xfrm>
          </p:grpSpPr>
          <p:grpSp>
            <p:nvGrpSpPr>
              <p:cNvPr id="134177" name="Group 8">
                <a:extLst>
                  <a:ext uri="{FF2B5EF4-FFF2-40B4-BE49-F238E27FC236}">
                    <a16:creationId xmlns:a16="http://schemas.microsoft.com/office/drawing/2014/main" id="{953C90B4-F913-E44F-BE56-D2D4C957D8B5}"/>
                  </a:ext>
                </a:extLst>
              </p:cNvPr>
              <p:cNvGrpSpPr>
                <a:grpSpLocks/>
              </p:cNvGrpSpPr>
              <p:nvPr/>
            </p:nvGrpSpPr>
            <p:grpSpPr bwMode="auto">
              <a:xfrm>
                <a:off x="2304" y="672"/>
                <a:ext cx="981" cy="1082"/>
                <a:chOff x="2043" y="624"/>
                <a:chExt cx="981" cy="1082"/>
              </a:xfrm>
            </p:grpSpPr>
            <p:pic>
              <p:nvPicPr>
                <p:cNvPr id="134183" name="Picture 9">
                  <a:extLst>
                    <a:ext uri="{FF2B5EF4-FFF2-40B4-BE49-F238E27FC236}">
                      <a16:creationId xmlns:a16="http://schemas.microsoft.com/office/drawing/2014/main" id="{55DAEF7A-34FB-B64D-8B1F-FC0624E06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3" y="624"/>
                  <a:ext cx="981" cy="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84" name="Text Box 10">
                  <a:extLst>
                    <a:ext uri="{FF2B5EF4-FFF2-40B4-BE49-F238E27FC236}">
                      <a16:creationId xmlns:a16="http://schemas.microsoft.com/office/drawing/2014/main" id="{4EAC0D36-B0C5-184C-9346-E4012A91AC9B}"/>
                    </a:ext>
                  </a:extLst>
                </p:cNvPr>
                <p:cNvSpPr txBox="1">
                  <a:spLocks noChangeArrowheads="1"/>
                </p:cNvSpPr>
                <p:nvPr/>
              </p:nvSpPr>
              <p:spPr bwMode="auto">
                <a:xfrm>
                  <a:off x="2060" y="1469"/>
                  <a:ext cx="696" cy="237"/>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Server</a:t>
                  </a:r>
                </a:p>
              </p:txBody>
            </p:sp>
          </p:grpSp>
          <p:grpSp>
            <p:nvGrpSpPr>
              <p:cNvPr id="134178" name="Group 11">
                <a:extLst>
                  <a:ext uri="{FF2B5EF4-FFF2-40B4-BE49-F238E27FC236}">
                    <a16:creationId xmlns:a16="http://schemas.microsoft.com/office/drawing/2014/main" id="{418AEE5F-5752-1E44-9E6D-CEB4C280D61D}"/>
                  </a:ext>
                </a:extLst>
              </p:cNvPr>
              <p:cNvGrpSpPr>
                <a:grpSpLocks/>
              </p:cNvGrpSpPr>
              <p:nvPr/>
            </p:nvGrpSpPr>
            <p:grpSpPr bwMode="auto">
              <a:xfrm>
                <a:off x="3600" y="720"/>
                <a:ext cx="528" cy="864"/>
                <a:chOff x="3600" y="720"/>
                <a:chExt cx="528" cy="864"/>
              </a:xfrm>
            </p:grpSpPr>
            <p:sp>
              <p:nvSpPr>
                <p:cNvPr id="134180" name="AutoShape 12">
                  <a:extLst>
                    <a:ext uri="{FF2B5EF4-FFF2-40B4-BE49-F238E27FC236}">
                      <a16:creationId xmlns:a16="http://schemas.microsoft.com/office/drawing/2014/main" id="{BEC157F6-AF16-5643-AFD6-084310E9078E}"/>
                    </a:ext>
                  </a:extLst>
                </p:cNvPr>
                <p:cNvSpPr>
                  <a:spLocks noChangeArrowheads="1"/>
                </p:cNvSpPr>
                <p:nvPr/>
              </p:nvSpPr>
              <p:spPr bwMode="auto">
                <a:xfrm>
                  <a:off x="3600" y="720"/>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34181" name="AutoShape 13">
                  <a:extLst>
                    <a:ext uri="{FF2B5EF4-FFF2-40B4-BE49-F238E27FC236}">
                      <a16:creationId xmlns:a16="http://schemas.microsoft.com/office/drawing/2014/main" id="{D58F2633-F502-0045-B58C-9D59E5E4FDBB}"/>
                    </a:ext>
                  </a:extLst>
                </p:cNvPr>
                <p:cNvSpPr>
                  <a:spLocks noChangeArrowheads="1"/>
                </p:cNvSpPr>
                <p:nvPr/>
              </p:nvSpPr>
              <p:spPr bwMode="auto">
                <a:xfrm>
                  <a:off x="3696" y="912"/>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sp>
              <p:nvSpPr>
                <p:cNvPr id="134182" name="AutoShape 14">
                  <a:extLst>
                    <a:ext uri="{FF2B5EF4-FFF2-40B4-BE49-F238E27FC236}">
                      <a16:creationId xmlns:a16="http://schemas.microsoft.com/office/drawing/2014/main" id="{53DD5943-85FC-EB4C-9349-D2BF15F0ABE0}"/>
                    </a:ext>
                  </a:extLst>
                </p:cNvPr>
                <p:cNvSpPr>
                  <a:spLocks noChangeArrowheads="1"/>
                </p:cNvSpPr>
                <p:nvPr/>
              </p:nvSpPr>
              <p:spPr bwMode="auto">
                <a:xfrm>
                  <a:off x="3792" y="1104"/>
                  <a:ext cx="336" cy="480"/>
                </a:xfrm>
                <a:prstGeom prst="can">
                  <a:avLst>
                    <a:gd name="adj" fmla="val 35714"/>
                  </a:avLst>
                </a:prstGeom>
                <a:solidFill>
                  <a:srgbClr val="FF66CC"/>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sp>
            <p:nvSpPr>
              <p:cNvPr id="134179" name="AutoShape 15">
                <a:extLst>
                  <a:ext uri="{FF2B5EF4-FFF2-40B4-BE49-F238E27FC236}">
                    <a16:creationId xmlns:a16="http://schemas.microsoft.com/office/drawing/2014/main" id="{9CBD6304-C78F-224D-B685-A5D49A1E81FD}"/>
                  </a:ext>
                </a:extLst>
              </p:cNvPr>
              <p:cNvSpPr>
                <a:spLocks noChangeArrowheads="1"/>
              </p:cNvSpPr>
              <p:nvPr/>
            </p:nvSpPr>
            <p:spPr bwMode="auto">
              <a:xfrm>
                <a:off x="3072" y="1008"/>
                <a:ext cx="432" cy="336"/>
              </a:xfrm>
              <a:prstGeom prst="leftRightArrow">
                <a:avLst>
                  <a:gd name="adj1" fmla="val 50000"/>
                  <a:gd name="adj2" fmla="val 25714"/>
                </a:avLst>
              </a:prstGeom>
              <a:solidFill>
                <a:srgbClr val="00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endParaRPr lang="en-US" altLang="en-US"/>
              </a:p>
            </p:txBody>
          </p:sp>
        </p:grpSp>
        <p:sp>
          <p:nvSpPr>
            <p:cNvPr id="134160" name="Cloud">
              <a:extLst>
                <a:ext uri="{FF2B5EF4-FFF2-40B4-BE49-F238E27FC236}">
                  <a16:creationId xmlns:a16="http://schemas.microsoft.com/office/drawing/2014/main" id="{EFEC3FAB-12F8-AE44-9050-32C5158F3EC1}"/>
                </a:ext>
              </a:extLst>
            </p:cNvPr>
            <p:cNvSpPr>
              <a:spLocks noChangeAspect="1" noEditPoints="1" noChangeArrowheads="1"/>
            </p:cNvSpPr>
            <p:nvPr/>
          </p:nvSpPr>
          <p:spPr bwMode="auto">
            <a:xfrm>
              <a:off x="2112" y="1652"/>
              <a:ext cx="1440" cy="1632"/>
            </a:xfrm>
            <a:custGeom>
              <a:avLst/>
              <a:gdLst>
                <a:gd name="T0" fmla="*/ 4 w 21600"/>
                <a:gd name="T1" fmla="*/ 816 h 21600"/>
                <a:gd name="T2" fmla="*/ 720 w 21600"/>
                <a:gd name="T3" fmla="*/ 1630 h 21600"/>
                <a:gd name="T4" fmla="*/ 1439 w 21600"/>
                <a:gd name="T5" fmla="*/ 816 h 21600"/>
                <a:gd name="T6" fmla="*/ 720 w 21600"/>
                <a:gd name="T7" fmla="*/ 93 h 21600"/>
                <a:gd name="T8" fmla="*/ 0 60000 65536"/>
                <a:gd name="T9" fmla="*/ 0 60000 65536"/>
                <a:gd name="T10" fmla="*/ 0 60000 65536"/>
                <a:gd name="T11" fmla="*/ 0 60000 65536"/>
                <a:gd name="T12" fmla="*/ 2970 w 21600"/>
                <a:gd name="T13" fmla="*/ 3256 h 21600"/>
                <a:gd name="T14" fmla="*/ 17085 w 21600"/>
                <a:gd name="T15" fmla="*/ 17338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0" y="11192"/>
                    <a:pt x="409" y="12169"/>
                    <a:pt x="1074" y="12702"/>
                  </a:cubicBezTo>
                  <a:lnTo>
                    <a:pt x="1063" y="12668"/>
                  </a:lnTo>
                  <a:cubicBezTo>
                    <a:pt x="685" y="13217"/>
                    <a:pt x="475" y="13940"/>
                    <a:pt x="475" y="14691"/>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300"/>
                    <a:pt x="7635" y="20039"/>
                    <a:pt x="8235" y="19546"/>
                  </a:cubicBezTo>
                  <a:lnTo>
                    <a:pt x="8229" y="19550"/>
                  </a:lnTo>
                  <a:cubicBezTo>
                    <a:pt x="8855" y="20829"/>
                    <a:pt x="9908" y="21597"/>
                    <a:pt x="11036" y="21597"/>
                  </a:cubicBezTo>
                  <a:cubicBezTo>
                    <a:pt x="12523" y="21597"/>
                    <a:pt x="13836" y="20267"/>
                    <a:pt x="14267" y="18324"/>
                  </a:cubicBezTo>
                  <a:lnTo>
                    <a:pt x="14270" y="18350"/>
                  </a:lnTo>
                  <a:cubicBezTo>
                    <a:pt x="14730" y="18740"/>
                    <a:pt x="15260" y="18947"/>
                    <a:pt x="15802" y="18947"/>
                  </a:cubicBezTo>
                  <a:cubicBezTo>
                    <a:pt x="17390" y="18947"/>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0"/>
                    <a:pt x="15367" y="426"/>
                    <a:pt x="14905" y="1165"/>
                  </a:cubicBezTo>
                  <a:lnTo>
                    <a:pt x="14909" y="1170"/>
                  </a:lnTo>
                  <a:cubicBezTo>
                    <a:pt x="14497" y="432"/>
                    <a:pt x="13855" y="0"/>
                    <a:pt x="13174" y="0"/>
                  </a:cubicBezTo>
                  <a:cubicBezTo>
                    <a:pt x="12347" y="0"/>
                    <a:pt x="11590" y="637"/>
                    <a:pt x="11221" y="1645"/>
                  </a:cubicBezTo>
                  <a:lnTo>
                    <a:pt x="11229" y="1694"/>
                  </a:lnTo>
                  <a:cubicBezTo>
                    <a:pt x="10730" y="1024"/>
                    <a:pt x="10058" y="650"/>
                    <a:pt x="9358" y="650"/>
                  </a:cubicBezTo>
                  <a:cubicBezTo>
                    <a:pt x="8372" y="650"/>
                    <a:pt x="7466" y="1391"/>
                    <a:pt x="7003" y="2578"/>
                  </a:cubicBezTo>
                  <a:lnTo>
                    <a:pt x="6995" y="2602"/>
                  </a:lnTo>
                  <a:cubicBezTo>
                    <a:pt x="6477" y="2189"/>
                    <a:pt x="5888" y="1972"/>
                    <a:pt x="5288" y="1972"/>
                  </a:cubicBezTo>
                  <a:cubicBezTo>
                    <a:pt x="3423" y="1972"/>
                    <a:pt x="1912" y="4029"/>
                    <a:pt x="1912" y="6567"/>
                  </a:cubicBezTo>
                  <a:cubicBezTo>
                    <a:pt x="1912" y="6774"/>
                    <a:pt x="1922" y="6981"/>
                    <a:pt x="1942" y="7186"/>
                  </a:cubicBezTo>
                  <a:lnTo>
                    <a:pt x="1949" y="7180"/>
                  </a:lnTo>
                  <a:close/>
                </a:path>
                <a:path w="21600" h="21600" fill="none" extrusionOk="0">
                  <a:moveTo>
                    <a:pt x="1074" y="12702"/>
                  </a:moveTo>
                  <a:cubicBezTo>
                    <a:pt x="1407" y="12969"/>
                    <a:pt x="1786" y="13110"/>
                    <a:pt x="2172" y="13110"/>
                  </a:cubicBezTo>
                  <a:cubicBezTo>
                    <a:pt x="2228" y="13110"/>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FFFF"/>
            </a:solidFill>
            <a:ln w="9525">
              <a:solidFill>
                <a:srgbClr val="000000"/>
              </a:solidFill>
              <a:miter lim="800000"/>
              <a:headEnd/>
              <a:tailEnd/>
            </a:ln>
            <a:effectLst>
              <a:outerShdw dist="107763" dir="2700000" algn="ctr" rotWithShape="0">
                <a:srgbClr val="808080"/>
              </a:outerShdw>
            </a:effectLst>
          </p:spPr>
          <p:txBody>
            <a:bodyPr anchor="ctr"/>
            <a:lstStyle/>
            <a:p>
              <a:endParaRPr lang="en-US"/>
            </a:p>
          </p:txBody>
        </p:sp>
        <p:grpSp>
          <p:nvGrpSpPr>
            <p:cNvPr id="134161" name="Group 23">
              <a:extLst>
                <a:ext uri="{FF2B5EF4-FFF2-40B4-BE49-F238E27FC236}">
                  <a16:creationId xmlns:a16="http://schemas.microsoft.com/office/drawing/2014/main" id="{51C5E485-2BA9-4E4F-A261-C1339E3FF4F0}"/>
                </a:ext>
              </a:extLst>
            </p:cNvPr>
            <p:cNvGrpSpPr>
              <a:grpSpLocks/>
            </p:cNvGrpSpPr>
            <p:nvPr/>
          </p:nvGrpSpPr>
          <p:grpSpPr bwMode="auto">
            <a:xfrm rot="-1562509">
              <a:off x="2292" y="2465"/>
              <a:ext cx="1249" cy="194"/>
              <a:chOff x="2016" y="1341"/>
              <a:chExt cx="1036" cy="194"/>
            </a:xfrm>
          </p:grpSpPr>
          <p:sp>
            <p:nvSpPr>
              <p:cNvPr id="134175" name="Text Box 24">
                <a:extLst>
                  <a:ext uri="{FF2B5EF4-FFF2-40B4-BE49-F238E27FC236}">
                    <a16:creationId xmlns:a16="http://schemas.microsoft.com/office/drawing/2014/main" id="{4210440C-293A-A245-9AAF-D9AA4AB37F12}"/>
                  </a:ext>
                </a:extLst>
              </p:cNvPr>
              <p:cNvSpPr txBox="1">
                <a:spLocks noChangeArrowheads="1"/>
              </p:cNvSpPr>
              <p:nvPr/>
            </p:nvSpPr>
            <p:spPr bwMode="auto">
              <a:xfrm>
                <a:off x="2164" y="1341"/>
                <a:ext cx="787"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Write (RPC)</a:t>
                </a:r>
              </a:p>
            </p:txBody>
          </p:sp>
          <p:sp>
            <p:nvSpPr>
              <p:cNvPr id="134176" name="Line 25">
                <a:extLst>
                  <a:ext uri="{FF2B5EF4-FFF2-40B4-BE49-F238E27FC236}">
                    <a16:creationId xmlns:a16="http://schemas.microsoft.com/office/drawing/2014/main" id="{18CD84FA-7352-B54C-B9DD-30A1A2F95278}"/>
                  </a:ext>
                </a:extLst>
              </p:cNvPr>
              <p:cNvSpPr>
                <a:spLocks noChangeShapeType="1"/>
              </p:cNvSpPr>
              <p:nvPr/>
            </p:nvSpPr>
            <p:spPr bwMode="auto">
              <a:xfrm flipV="1">
                <a:off x="2016" y="1533"/>
                <a:ext cx="10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grpSp>
          <p:nvGrpSpPr>
            <p:cNvPr id="134162" name="Group 26">
              <a:extLst>
                <a:ext uri="{FF2B5EF4-FFF2-40B4-BE49-F238E27FC236}">
                  <a16:creationId xmlns:a16="http://schemas.microsoft.com/office/drawing/2014/main" id="{A7A97AC2-A50A-9D48-992C-F48CF38F5CEA}"/>
                </a:ext>
              </a:extLst>
            </p:cNvPr>
            <p:cNvGrpSpPr>
              <a:grpSpLocks/>
            </p:cNvGrpSpPr>
            <p:nvPr/>
          </p:nvGrpSpPr>
          <p:grpSpPr bwMode="auto">
            <a:xfrm rot="-1590130">
              <a:off x="2358" y="2748"/>
              <a:ext cx="1279" cy="219"/>
              <a:chOff x="2016" y="1844"/>
              <a:chExt cx="1036" cy="219"/>
            </a:xfrm>
          </p:grpSpPr>
          <p:sp>
            <p:nvSpPr>
              <p:cNvPr id="134173" name="Text Box 27">
                <a:extLst>
                  <a:ext uri="{FF2B5EF4-FFF2-40B4-BE49-F238E27FC236}">
                    <a16:creationId xmlns:a16="http://schemas.microsoft.com/office/drawing/2014/main" id="{DA7BAA3B-D20E-674F-884C-C534437119F0}"/>
                  </a:ext>
                </a:extLst>
              </p:cNvPr>
              <p:cNvSpPr txBox="1">
                <a:spLocks noChangeArrowheads="1"/>
              </p:cNvSpPr>
              <p:nvPr/>
            </p:nvSpPr>
            <p:spPr bwMode="auto">
              <a:xfrm>
                <a:off x="2032" y="1869"/>
                <a:ext cx="1006"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ACK</a:t>
                </a:r>
              </a:p>
            </p:txBody>
          </p:sp>
          <p:sp>
            <p:nvSpPr>
              <p:cNvPr id="134174" name="Line 28">
                <a:extLst>
                  <a:ext uri="{FF2B5EF4-FFF2-40B4-BE49-F238E27FC236}">
                    <a16:creationId xmlns:a16="http://schemas.microsoft.com/office/drawing/2014/main" id="{657F54A9-9318-D84D-BEEF-A05C6897BFFE}"/>
                  </a:ext>
                </a:extLst>
              </p:cNvPr>
              <p:cNvSpPr>
                <a:spLocks noChangeShapeType="1"/>
              </p:cNvSpPr>
              <p:nvPr/>
            </p:nvSpPr>
            <p:spPr bwMode="auto">
              <a:xfrm flipH="1" flipV="1">
                <a:off x="2016" y="1844"/>
                <a:ext cx="103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grpSp>
        <p:grpSp>
          <p:nvGrpSpPr>
            <p:cNvPr id="134163" name="Group 29">
              <a:extLst>
                <a:ext uri="{FF2B5EF4-FFF2-40B4-BE49-F238E27FC236}">
                  <a16:creationId xmlns:a16="http://schemas.microsoft.com/office/drawing/2014/main" id="{D54C4B81-13D4-1C43-B0B9-1519DDEFBC88}"/>
                </a:ext>
              </a:extLst>
            </p:cNvPr>
            <p:cNvGrpSpPr>
              <a:grpSpLocks/>
            </p:cNvGrpSpPr>
            <p:nvPr/>
          </p:nvGrpSpPr>
          <p:grpSpPr bwMode="auto">
            <a:xfrm>
              <a:off x="1344" y="1635"/>
              <a:ext cx="816" cy="844"/>
              <a:chOff x="528" y="768"/>
              <a:chExt cx="973" cy="1030"/>
            </a:xfrm>
          </p:grpSpPr>
          <p:pic>
            <p:nvPicPr>
              <p:cNvPr id="134171" name="Picture 30">
                <a:extLst>
                  <a:ext uri="{FF2B5EF4-FFF2-40B4-BE49-F238E27FC236}">
                    <a16:creationId xmlns:a16="http://schemas.microsoft.com/office/drawing/2014/main" id="{E705C8AB-231F-674F-A82B-7032E92B99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768"/>
                <a:ext cx="973"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2" name="Text Box 31">
                <a:extLst>
                  <a:ext uri="{FF2B5EF4-FFF2-40B4-BE49-F238E27FC236}">
                    <a16:creationId xmlns:a16="http://schemas.microsoft.com/office/drawing/2014/main" id="{C3016519-181B-0C4C-A22A-6A936438BF53}"/>
                  </a:ext>
                </a:extLst>
              </p:cNvPr>
              <p:cNvSpPr txBox="1">
                <a:spLocks noChangeArrowheads="1"/>
              </p:cNvSpPr>
              <p:nvPr/>
            </p:nvSpPr>
            <p:spPr bwMode="auto">
              <a:xfrm>
                <a:off x="627" y="1562"/>
                <a:ext cx="603" cy="236"/>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Client</a:t>
                </a:r>
              </a:p>
            </p:txBody>
          </p:sp>
        </p:grpSp>
        <p:sp>
          <p:nvSpPr>
            <p:cNvPr id="134164" name="Rectangle 32">
              <a:extLst>
                <a:ext uri="{FF2B5EF4-FFF2-40B4-BE49-F238E27FC236}">
                  <a16:creationId xmlns:a16="http://schemas.microsoft.com/office/drawing/2014/main" id="{48925B88-F571-A840-8224-528D05C2A7F4}"/>
                </a:ext>
              </a:extLst>
            </p:cNvPr>
            <p:cNvSpPr>
              <a:spLocks noChangeArrowheads="1"/>
            </p:cNvSpPr>
            <p:nvPr/>
          </p:nvSpPr>
          <p:spPr bwMode="auto">
            <a:xfrm>
              <a:off x="816" y="1844"/>
              <a:ext cx="528" cy="528"/>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grpSp>
          <p:nvGrpSpPr>
            <p:cNvPr id="134165" name="Group 33">
              <a:extLst>
                <a:ext uri="{FF2B5EF4-FFF2-40B4-BE49-F238E27FC236}">
                  <a16:creationId xmlns:a16="http://schemas.microsoft.com/office/drawing/2014/main" id="{E5658CC1-4085-5B49-A65A-5D1380E35CA3}"/>
                </a:ext>
              </a:extLst>
            </p:cNvPr>
            <p:cNvGrpSpPr>
              <a:grpSpLocks/>
            </p:cNvGrpSpPr>
            <p:nvPr/>
          </p:nvGrpSpPr>
          <p:grpSpPr bwMode="auto">
            <a:xfrm>
              <a:off x="1536" y="2612"/>
              <a:ext cx="817" cy="844"/>
              <a:chOff x="528" y="768"/>
              <a:chExt cx="973" cy="1029"/>
            </a:xfrm>
          </p:grpSpPr>
          <p:pic>
            <p:nvPicPr>
              <p:cNvPr id="134169" name="Picture 34">
                <a:extLst>
                  <a:ext uri="{FF2B5EF4-FFF2-40B4-BE49-F238E27FC236}">
                    <a16:creationId xmlns:a16="http://schemas.microsoft.com/office/drawing/2014/main" id="{289072AA-EE48-1E43-A998-C10F29AFB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 y="768"/>
                <a:ext cx="973" cy="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70" name="Text Box 35">
                <a:extLst>
                  <a:ext uri="{FF2B5EF4-FFF2-40B4-BE49-F238E27FC236}">
                    <a16:creationId xmlns:a16="http://schemas.microsoft.com/office/drawing/2014/main" id="{84F27857-9047-1A4B-9008-6200BA6B97EF}"/>
                  </a:ext>
                </a:extLst>
              </p:cNvPr>
              <p:cNvSpPr txBox="1">
                <a:spLocks noChangeArrowheads="1"/>
              </p:cNvSpPr>
              <p:nvPr/>
            </p:nvSpPr>
            <p:spPr bwMode="auto">
              <a:xfrm>
                <a:off x="627" y="1561"/>
                <a:ext cx="602" cy="236"/>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Client</a:t>
                </a:r>
              </a:p>
            </p:txBody>
          </p:sp>
        </p:grpSp>
        <p:sp>
          <p:nvSpPr>
            <p:cNvPr id="134166" name="Rectangle 36">
              <a:extLst>
                <a:ext uri="{FF2B5EF4-FFF2-40B4-BE49-F238E27FC236}">
                  <a16:creationId xmlns:a16="http://schemas.microsoft.com/office/drawing/2014/main" id="{DE9B5FB4-628F-DF4D-BD26-262C6917F36B}"/>
                </a:ext>
              </a:extLst>
            </p:cNvPr>
            <p:cNvSpPr>
              <a:spLocks noChangeArrowheads="1"/>
            </p:cNvSpPr>
            <p:nvPr/>
          </p:nvSpPr>
          <p:spPr bwMode="auto">
            <a:xfrm>
              <a:off x="1008" y="2900"/>
              <a:ext cx="528" cy="528"/>
            </a:xfrm>
            <a:prstGeom prst="rect">
              <a:avLst/>
            </a:prstGeom>
            <a:solidFill>
              <a:srgbClr val="53FB25"/>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2200">
                  <a:latin typeface="Comic Sans MS" panose="030F0902030302020204" pitchFamily="66" charset="0"/>
                </a:rPr>
                <a:t>cache</a:t>
              </a:r>
            </a:p>
          </p:txBody>
        </p:sp>
        <p:sp>
          <p:nvSpPr>
            <p:cNvPr id="134167" name="Rectangle 37">
              <a:extLst>
                <a:ext uri="{FF2B5EF4-FFF2-40B4-BE49-F238E27FC236}">
                  <a16:creationId xmlns:a16="http://schemas.microsoft.com/office/drawing/2014/main" id="{F2656430-C957-894A-84F8-88FC9E7AD8CC}"/>
                </a:ext>
              </a:extLst>
            </p:cNvPr>
            <p:cNvSpPr>
              <a:spLocks noChangeArrowheads="1"/>
            </p:cNvSpPr>
            <p:nvPr/>
          </p:nvSpPr>
          <p:spPr bwMode="auto">
            <a:xfrm>
              <a:off x="859" y="2084"/>
              <a:ext cx="440" cy="232"/>
            </a:xfrm>
            <a:prstGeom prst="rect">
              <a:avLst/>
            </a:prstGeom>
            <a:solidFill>
              <a:srgbClr val="FFFFFF"/>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F1:V1</a:t>
              </a:r>
            </a:p>
          </p:txBody>
        </p:sp>
        <p:sp>
          <p:nvSpPr>
            <p:cNvPr id="134168" name="Rectangle 38">
              <a:extLst>
                <a:ext uri="{FF2B5EF4-FFF2-40B4-BE49-F238E27FC236}">
                  <a16:creationId xmlns:a16="http://schemas.microsoft.com/office/drawing/2014/main" id="{1471B2F7-5C89-674F-A887-CAD485E02993}"/>
                </a:ext>
              </a:extLst>
            </p:cNvPr>
            <p:cNvSpPr>
              <a:spLocks noChangeArrowheads="1"/>
            </p:cNvSpPr>
            <p:nvPr/>
          </p:nvSpPr>
          <p:spPr bwMode="auto">
            <a:xfrm>
              <a:off x="1091" y="3140"/>
              <a:ext cx="392" cy="232"/>
            </a:xfrm>
            <a:prstGeom prst="rect">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F1:V2</a:t>
              </a:r>
            </a:p>
          </p:txBody>
        </p:sp>
      </p:grpSp>
      <p:sp>
        <p:nvSpPr>
          <p:cNvPr id="1020967" name="Rectangle 39">
            <a:extLst>
              <a:ext uri="{FF2B5EF4-FFF2-40B4-BE49-F238E27FC236}">
                <a16:creationId xmlns:a16="http://schemas.microsoft.com/office/drawing/2014/main" id="{F1339275-99B5-1149-A836-C5648D5B04D0}"/>
              </a:ext>
            </a:extLst>
          </p:cNvPr>
          <p:cNvSpPr>
            <a:spLocks noChangeArrowheads="1"/>
          </p:cNvSpPr>
          <p:nvPr/>
        </p:nvSpPr>
        <p:spPr bwMode="auto">
          <a:xfrm>
            <a:off x="1363663" y="3294063"/>
            <a:ext cx="698500" cy="368300"/>
          </a:xfrm>
          <a:prstGeom prst="rect">
            <a:avLst/>
          </a:prstGeom>
          <a:solidFill>
            <a:srgbClr val="FFFF00"/>
          </a:soli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600">
                <a:latin typeface="Comic Sans MS" panose="030F0902030302020204" pitchFamily="66" charset="0"/>
              </a:rPr>
              <a:t>F1:V2</a:t>
            </a:r>
          </a:p>
        </p:txBody>
      </p:sp>
      <p:sp>
        <p:nvSpPr>
          <p:cNvPr id="134148" name="Rectangle 2">
            <a:extLst>
              <a:ext uri="{FF2B5EF4-FFF2-40B4-BE49-F238E27FC236}">
                <a16:creationId xmlns:a16="http://schemas.microsoft.com/office/drawing/2014/main" id="{A16CC4B2-4420-0048-BBF1-139523CF1BCD}"/>
              </a:ext>
            </a:extLst>
          </p:cNvPr>
          <p:cNvSpPr>
            <a:spLocks noGrp="1" noChangeArrowheads="1"/>
          </p:cNvSpPr>
          <p:nvPr>
            <p:ph type="title"/>
          </p:nvPr>
        </p:nvSpPr>
        <p:spPr>
          <a:xfrm>
            <a:off x="2133600" y="-214313"/>
            <a:ext cx="7886700" cy="1325563"/>
          </a:xfrm>
        </p:spPr>
        <p:txBody>
          <a:bodyPr/>
          <a:lstStyle/>
          <a:p>
            <a:r>
              <a:rPr lang="en-US" altLang="en-US"/>
              <a:t>NFS Cache consistency</a:t>
            </a:r>
          </a:p>
        </p:txBody>
      </p:sp>
      <p:grpSp>
        <p:nvGrpSpPr>
          <p:cNvPr id="1020945" name="Group 17">
            <a:extLst>
              <a:ext uri="{FF2B5EF4-FFF2-40B4-BE49-F238E27FC236}">
                <a16:creationId xmlns:a16="http://schemas.microsoft.com/office/drawing/2014/main" id="{DAA5791A-E7DB-3644-82AD-E63021DD012E}"/>
              </a:ext>
            </a:extLst>
          </p:cNvPr>
          <p:cNvGrpSpPr>
            <a:grpSpLocks/>
          </p:cNvGrpSpPr>
          <p:nvPr/>
        </p:nvGrpSpPr>
        <p:grpSpPr bwMode="auto">
          <a:xfrm>
            <a:off x="3497263" y="2924175"/>
            <a:ext cx="2058987" cy="307975"/>
            <a:chOff x="1877" y="446"/>
            <a:chExt cx="1060" cy="194"/>
          </a:xfrm>
        </p:grpSpPr>
        <p:sp>
          <p:nvSpPr>
            <p:cNvPr id="134155" name="Line 18">
              <a:extLst>
                <a:ext uri="{FF2B5EF4-FFF2-40B4-BE49-F238E27FC236}">
                  <a16:creationId xmlns:a16="http://schemas.microsoft.com/office/drawing/2014/main" id="{FCF7C664-89D7-3448-8659-C8BAC0DAA93B}"/>
                </a:ext>
              </a:extLst>
            </p:cNvPr>
            <p:cNvSpPr>
              <a:spLocks noChangeShapeType="1"/>
            </p:cNvSpPr>
            <p:nvPr/>
          </p:nvSpPr>
          <p:spPr bwMode="auto">
            <a:xfrm flipV="1">
              <a:off x="1877" y="628"/>
              <a:ext cx="10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34156" name="Text Box 19">
              <a:extLst>
                <a:ext uri="{FF2B5EF4-FFF2-40B4-BE49-F238E27FC236}">
                  <a16:creationId xmlns:a16="http://schemas.microsoft.com/office/drawing/2014/main" id="{FDB6750E-EAA4-544B-8D6D-011AC6112C7E}"/>
                </a:ext>
              </a:extLst>
            </p:cNvPr>
            <p:cNvSpPr txBox="1">
              <a:spLocks noChangeArrowheads="1"/>
            </p:cNvSpPr>
            <p:nvPr/>
          </p:nvSpPr>
          <p:spPr bwMode="auto">
            <a:xfrm>
              <a:off x="2058" y="446"/>
              <a:ext cx="739"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F1 still ok?</a:t>
              </a:r>
            </a:p>
          </p:txBody>
        </p:sp>
      </p:grpSp>
      <p:grpSp>
        <p:nvGrpSpPr>
          <p:cNvPr id="1020948" name="Group 20">
            <a:extLst>
              <a:ext uri="{FF2B5EF4-FFF2-40B4-BE49-F238E27FC236}">
                <a16:creationId xmlns:a16="http://schemas.microsoft.com/office/drawing/2014/main" id="{897B25BB-43F8-A54A-8D4C-20ECFC875EB2}"/>
              </a:ext>
            </a:extLst>
          </p:cNvPr>
          <p:cNvGrpSpPr>
            <a:grpSpLocks/>
          </p:cNvGrpSpPr>
          <p:nvPr/>
        </p:nvGrpSpPr>
        <p:grpSpPr bwMode="auto">
          <a:xfrm>
            <a:off x="3436938" y="3308350"/>
            <a:ext cx="2043112" cy="307975"/>
            <a:chOff x="1877" y="912"/>
            <a:chExt cx="1060" cy="194"/>
          </a:xfrm>
        </p:grpSpPr>
        <p:sp>
          <p:nvSpPr>
            <p:cNvPr id="134153" name="Line 21">
              <a:extLst>
                <a:ext uri="{FF2B5EF4-FFF2-40B4-BE49-F238E27FC236}">
                  <a16:creationId xmlns:a16="http://schemas.microsoft.com/office/drawing/2014/main" id="{A99954D5-C625-0748-9AA5-C156B367208D}"/>
                </a:ext>
              </a:extLst>
            </p:cNvPr>
            <p:cNvSpPr>
              <a:spLocks noChangeShapeType="1"/>
            </p:cNvSpPr>
            <p:nvPr/>
          </p:nvSpPr>
          <p:spPr bwMode="auto">
            <a:xfrm flipH="1" flipV="1">
              <a:off x="1877" y="932"/>
              <a:ext cx="10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en-US"/>
            </a:p>
          </p:txBody>
        </p:sp>
        <p:sp>
          <p:nvSpPr>
            <p:cNvPr id="134154" name="Text Box 22">
              <a:extLst>
                <a:ext uri="{FF2B5EF4-FFF2-40B4-BE49-F238E27FC236}">
                  <a16:creationId xmlns:a16="http://schemas.microsoft.com/office/drawing/2014/main" id="{CF27B947-7F6C-6245-A276-D62D1FD80768}"/>
                </a:ext>
              </a:extLst>
            </p:cNvPr>
            <p:cNvSpPr txBox="1">
              <a:spLocks noChangeArrowheads="1"/>
            </p:cNvSpPr>
            <p:nvPr/>
          </p:nvSpPr>
          <p:spPr bwMode="auto">
            <a:xfrm>
              <a:off x="2043" y="912"/>
              <a:ext cx="789" cy="19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marL="228600" indent="-2286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20000"/>
                </a:spcBef>
                <a:buFontTx/>
                <a:buNone/>
              </a:pPr>
              <a:r>
                <a:rPr lang="en-US" altLang="en-US" sz="1800">
                  <a:latin typeface="Comic Sans MS" panose="030F0902030302020204" pitchFamily="66" charset="0"/>
                </a:rPr>
                <a:t>No: (F1:V2)</a:t>
              </a:r>
            </a:p>
          </p:txBody>
        </p:sp>
      </p:grpSp>
      <p:sp>
        <p:nvSpPr>
          <p:cNvPr id="2" name="Footer Placeholder 1">
            <a:extLst>
              <a:ext uri="{FF2B5EF4-FFF2-40B4-BE49-F238E27FC236}">
                <a16:creationId xmlns:a16="http://schemas.microsoft.com/office/drawing/2014/main" id="{DAE84ACE-B957-1046-B83E-3807F40D8307}"/>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F3D7D50E-7985-CE4B-8E6B-77EE54D568B8}"/>
              </a:ext>
            </a:extLst>
          </p:cNvPr>
          <p:cNvSpPr>
            <a:spLocks noGrp="1"/>
          </p:cNvSpPr>
          <p:nvPr>
            <p:ph type="sldNum" sz="quarter" idx="12"/>
          </p:nvPr>
        </p:nvSpPr>
        <p:spPr/>
        <p:txBody>
          <a:bodyPr/>
          <a:lstStyle/>
          <a:p>
            <a:pPr>
              <a:defRPr/>
            </a:pPr>
            <a:fld id="{BAF650C0-AEC7-FB41-B59D-695509C93F96}" type="slidenum">
              <a:rPr lang="en-US"/>
              <a:pPr>
                <a:defRPr/>
              </a:pPr>
              <a:t>88</a:t>
            </a:fld>
            <a:endParaRPr 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0931">
                                            <p:txEl>
                                              <p:pRg st="0" end="0"/>
                                            </p:txEl>
                                          </p:spTgt>
                                        </p:tgtEl>
                                        <p:attrNameLst>
                                          <p:attrName>style.visibility</p:attrName>
                                        </p:attrNameLst>
                                      </p:cBhvr>
                                      <p:to>
                                        <p:strVal val="visible"/>
                                      </p:to>
                                    </p:set>
                                    <p:anim calcmode="lin" valueType="num">
                                      <p:cBhvr additive="base">
                                        <p:cTn id="7" dur="500" fill="hold"/>
                                        <p:tgtEl>
                                          <p:spTgt spid="10209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209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20931">
                                            <p:txEl>
                                              <p:pRg st="1" end="1"/>
                                            </p:txEl>
                                          </p:spTgt>
                                        </p:tgtEl>
                                        <p:attrNameLst>
                                          <p:attrName>style.visibility</p:attrName>
                                        </p:attrNameLst>
                                      </p:cBhvr>
                                      <p:to>
                                        <p:strVal val="visible"/>
                                      </p:to>
                                    </p:set>
                                    <p:anim calcmode="lin" valueType="num">
                                      <p:cBhvr additive="base">
                                        <p:cTn id="13" dur="500" fill="hold"/>
                                        <p:tgtEl>
                                          <p:spTgt spid="1020931">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20931">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1020931">
                                            <p:txEl>
                                              <p:pRg st="2" end="2"/>
                                            </p:txEl>
                                          </p:spTgt>
                                        </p:tgtEl>
                                        <p:attrNameLst>
                                          <p:attrName>style.visibility</p:attrName>
                                        </p:attrNameLst>
                                      </p:cBhvr>
                                      <p:to>
                                        <p:strVal val="visible"/>
                                      </p:to>
                                    </p:set>
                                    <p:anim calcmode="lin" valueType="num">
                                      <p:cBhvr additive="base">
                                        <p:cTn id="17" dur="500" fill="hold"/>
                                        <p:tgtEl>
                                          <p:spTgt spid="1020931">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020931">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020931">
                                            <p:txEl>
                                              <p:pRg st="3" end="3"/>
                                            </p:txEl>
                                          </p:spTgt>
                                        </p:tgtEl>
                                        <p:attrNameLst>
                                          <p:attrName>style.visibility</p:attrName>
                                        </p:attrNameLst>
                                      </p:cBhvr>
                                      <p:to>
                                        <p:strVal val="visible"/>
                                      </p:to>
                                    </p:set>
                                    <p:anim calcmode="lin" valueType="num">
                                      <p:cBhvr additive="base">
                                        <p:cTn id="21" dur="500" fill="hold"/>
                                        <p:tgtEl>
                                          <p:spTgt spid="1020931">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0209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2096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020945"/>
                                        </p:tgtEl>
                                        <p:attrNameLst>
                                          <p:attrName>style.visibility</p:attrName>
                                        </p:attrNameLst>
                                      </p:cBhvr>
                                      <p:to>
                                        <p:strVal val="visible"/>
                                      </p:to>
                                    </p:set>
                                    <p:animEffect transition="in" filter="wipe(left)">
                                      <p:cBhvr>
                                        <p:cTn id="31" dur="500"/>
                                        <p:tgtEl>
                                          <p:spTgt spid="102094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1020948"/>
                                        </p:tgtEl>
                                        <p:attrNameLst>
                                          <p:attrName>style.visibility</p:attrName>
                                        </p:attrNameLst>
                                      </p:cBhvr>
                                      <p:to>
                                        <p:strVal val="visible"/>
                                      </p:to>
                                    </p:set>
                                    <p:animEffect transition="in" filter="wipe(right)">
                                      <p:cBhvr>
                                        <p:cTn id="36" dur="500"/>
                                        <p:tgtEl>
                                          <p:spTgt spid="1020948"/>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102096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020931">
                                            <p:txEl>
                                              <p:pRg st="18" end="18"/>
                                            </p:txEl>
                                          </p:spTgt>
                                        </p:tgtEl>
                                        <p:attrNameLst>
                                          <p:attrName>style.visibility</p:attrName>
                                        </p:attrNameLst>
                                      </p:cBhvr>
                                      <p:to>
                                        <p:strVal val="visible"/>
                                      </p:to>
                                    </p:set>
                                    <p:anim calcmode="lin" valueType="num">
                                      <p:cBhvr additive="base">
                                        <p:cTn id="44" dur="500" fill="hold"/>
                                        <p:tgtEl>
                                          <p:spTgt spid="1020931">
                                            <p:txEl>
                                              <p:pRg st="18" end="18"/>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1020931">
                                            <p:txEl>
                                              <p:pRg st="18" end="18"/>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1020931">
                                            <p:txEl>
                                              <p:pRg st="19" end="19"/>
                                            </p:txEl>
                                          </p:spTgt>
                                        </p:tgtEl>
                                        <p:attrNameLst>
                                          <p:attrName>style.visibility</p:attrName>
                                        </p:attrNameLst>
                                      </p:cBhvr>
                                      <p:to>
                                        <p:strVal val="visible"/>
                                      </p:to>
                                    </p:set>
                                    <p:anim calcmode="lin" valueType="num">
                                      <p:cBhvr additive="base">
                                        <p:cTn id="48" dur="500" fill="hold"/>
                                        <p:tgtEl>
                                          <p:spTgt spid="1020931">
                                            <p:txEl>
                                              <p:pRg st="19" end="19"/>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020931">
                                            <p:txEl>
                                              <p:pRg st="19" end="19"/>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020931">
                                            <p:txEl>
                                              <p:pRg st="20" end="20"/>
                                            </p:txEl>
                                          </p:spTgt>
                                        </p:tgtEl>
                                        <p:attrNameLst>
                                          <p:attrName>style.visibility</p:attrName>
                                        </p:attrNameLst>
                                      </p:cBhvr>
                                      <p:to>
                                        <p:strVal val="visible"/>
                                      </p:to>
                                    </p:set>
                                    <p:anim calcmode="lin" valueType="num">
                                      <p:cBhvr additive="base">
                                        <p:cTn id="52" dur="500" fill="hold"/>
                                        <p:tgtEl>
                                          <p:spTgt spid="1020931">
                                            <p:txEl>
                                              <p:pRg st="20" end="20"/>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1020931">
                                            <p:txEl>
                                              <p:pRg st="20" end="2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1" grpId="0" uiExpand="1" build="p"/>
      <p:bldP spid="102096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Title 1">
            <a:extLst>
              <a:ext uri="{FF2B5EF4-FFF2-40B4-BE49-F238E27FC236}">
                <a16:creationId xmlns:a16="http://schemas.microsoft.com/office/drawing/2014/main" id="{6BA4DBB1-2DD6-D54D-8C71-46FCFF085272}"/>
              </a:ext>
            </a:extLst>
          </p:cNvPr>
          <p:cNvSpPr>
            <a:spLocks noGrp="1" noChangeArrowheads="1"/>
          </p:cNvSpPr>
          <p:nvPr>
            <p:ph type="title"/>
          </p:nvPr>
        </p:nvSpPr>
        <p:spPr/>
        <p:txBody>
          <a:bodyPr/>
          <a:lstStyle/>
          <a:p>
            <a:r>
              <a:rPr lang="en-US" altLang="en-US"/>
              <a:t>NFS remote operations &amp; Consistency</a:t>
            </a:r>
          </a:p>
        </p:txBody>
      </p:sp>
      <p:sp>
        <p:nvSpPr>
          <p:cNvPr id="177154" name="Content Placeholder 2">
            <a:extLst>
              <a:ext uri="{FF2B5EF4-FFF2-40B4-BE49-F238E27FC236}">
                <a16:creationId xmlns:a16="http://schemas.microsoft.com/office/drawing/2014/main" id="{DDF7B175-5CFD-CD4B-984C-3531A806361F}"/>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Caches are used to improve performance.</a:t>
            </a:r>
          </a:p>
          <a:p>
            <a:endParaRPr lang="en-US" altLang="en-US"/>
          </a:p>
          <a:p>
            <a:r>
              <a:rPr lang="en-US" altLang="en-US"/>
              <a:t>Tuning the system for performance makes it difficult to characterize the semantics of NFS:</a:t>
            </a:r>
          </a:p>
          <a:p>
            <a:pPr lvl="1"/>
            <a:r>
              <a:rPr lang="en-US" altLang="en-US"/>
              <a:t>New files created on a machine may not be visible elsewhere for 30 seconds.</a:t>
            </a:r>
          </a:p>
          <a:p>
            <a:pPr lvl="1"/>
            <a:r>
              <a:rPr lang="en-US" altLang="en-US"/>
              <a:t>Writes to a file at one site may or may not be visible at other sites what have this file open for reading.</a:t>
            </a:r>
          </a:p>
          <a:p>
            <a:pPr lvl="1"/>
            <a:r>
              <a:rPr lang="en-US" altLang="en-US"/>
              <a:t>New opens of a file observe only the changes that have already been flsuhed to the server.</a:t>
            </a:r>
          </a:p>
        </p:txBody>
      </p:sp>
      <p:sp>
        <p:nvSpPr>
          <p:cNvPr id="4" name="Footer Placeholder 3">
            <a:extLst>
              <a:ext uri="{FF2B5EF4-FFF2-40B4-BE49-F238E27FC236}">
                <a16:creationId xmlns:a16="http://schemas.microsoft.com/office/drawing/2014/main" id="{B93B7AB1-5DD5-3D47-9AAC-7BF19B3B6E0E}"/>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549814CE-19FA-9F42-B502-97FBAE446FC8}"/>
              </a:ext>
            </a:extLst>
          </p:cNvPr>
          <p:cNvSpPr>
            <a:spLocks noGrp="1"/>
          </p:cNvSpPr>
          <p:nvPr>
            <p:ph type="sldNum" sz="quarter" idx="12"/>
          </p:nvPr>
        </p:nvSpPr>
        <p:spPr/>
        <p:txBody>
          <a:bodyPr/>
          <a:lstStyle/>
          <a:p>
            <a:pPr>
              <a:defRPr/>
            </a:pPr>
            <a:fld id="{FAC66698-5340-6A46-938D-6635CF87428B}" type="slidenum">
              <a:rPr lang="en-US"/>
              <a:pPr>
                <a:defRPr/>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B2B86856-1059-2C44-9E51-6DEE34B0436B}"/>
              </a:ext>
            </a:extLst>
          </p:cNvPr>
          <p:cNvSpPr>
            <a:spLocks noGrp="1" noChangeArrowheads="1"/>
          </p:cNvSpPr>
          <p:nvPr>
            <p:ph type="title"/>
          </p:nvPr>
        </p:nvSpPr>
        <p:spPr/>
        <p:txBody>
          <a:bodyPr/>
          <a:lstStyle/>
          <a:p>
            <a:r>
              <a:rPr lang="en-US" altLang="en-US"/>
              <a:t>File Operations</a:t>
            </a:r>
          </a:p>
        </p:txBody>
      </p:sp>
      <p:sp>
        <p:nvSpPr>
          <p:cNvPr id="20482" name="Rectangle 3">
            <a:extLst>
              <a:ext uri="{FF2B5EF4-FFF2-40B4-BE49-F238E27FC236}">
                <a16:creationId xmlns:a16="http://schemas.microsoft.com/office/drawing/2014/main" id="{56938744-7CAC-2445-A086-134FB1C720FE}"/>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File is an </a:t>
            </a:r>
            <a:r>
              <a:rPr lang="en-US" altLang="en-US" b="1"/>
              <a:t>abstract data type</a:t>
            </a:r>
          </a:p>
          <a:p>
            <a:r>
              <a:rPr lang="en-US" altLang="en-US" b="1"/>
              <a:t>Create</a:t>
            </a:r>
          </a:p>
          <a:p>
            <a:r>
              <a:rPr lang="en-US" altLang="en-US" b="1"/>
              <a:t>Write – </a:t>
            </a:r>
            <a:r>
              <a:rPr lang="en-US" altLang="en-US"/>
              <a:t>at</a:t>
            </a:r>
            <a:r>
              <a:rPr lang="en-US" altLang="en-US" b="1"/>
              <a:t> </a:t>
            </a:r>
            <a:r>
              <a:rPr lang="en-US" altLang="en-US" b="1">
                <a:solidFill>
                  <a:srgbClr val="3366FF"/>
                </a:solidFill>
              </a:rPr>
              <a:t>write pointer </a:t>
            </a:r>
            <a:r>
              <a:rPr lang="en-US" altLang="en-US"/>
              <a:t>location</a:t>
            </a:r>
          </a:p>
          <a:p>
            <a:r>
              <a:rPr lang="en-US" altLang="en-US" b="1"/>
              <a:t>Read – </a:t>
            </a:r>
            <a:r>
              <a:rPr lang="en-US" altLang="en-US"/>
              <a:t>at</a:t>
            </a:r>
            <a:r>
              <a:rPr lang="en-US" altLang="en-US" b="1"/>
              <a:t> </a:t>
            </a:r>
            <a:r>
              <a:rPr lang="en-US" altLang="en-US" b="1">
                <a:solidFill>
                  <a:srgbClr val="3366FF"/>
                </a:solidFill>
              </a:rPr>
              <a:t>read pointer </a:t>
            </a:r>
            <a:r>
              <a:rPr lang="en-US" altLang="en-US"/>
              <a:t>location</a:t>
            </a:r>
          </a:p>
          <a:p>
            <a:r>
              <a:rPr lang="en-US" altLang="en-US" b="1"/>
              <a:t>Reposition within file - </a:t>
            </a:r>
            <a:r>
              <a:rPr lang="en-US" altLang="en-US" b="1">
                <a:solidFill>
                  <a:srgbClr val="3366FF"/>
                </a:solidFill>
              </a:rPr>
              <a:t>seek</a:t>
            </a:r>
          </a:p>
          <a:p>
            <a:r>
              <a:rPr lang="en-US" altLang="en-US" b="1"/>
              <a:t>Delete</a:t>
            </a:r>
          </a:p>
          <a:p>
            <a:r>
              <a:rPr lang="en-US" altLang="en-US" b="1"/>
              <a:t>Truncate</a:t>
            </a:r>
          </a:p>
          <a:p>
            <a:r>
              <a:rPr lang="en-US" altLang="en-US" b="1" i="1"/>
              <a:t>Open(F</a:t>
            </a:r>
            <a:r>
              <a:rPr lang="en-US" altLang="en-US" b="1" i="1" baseline="-25000"/>
              <a:t>i</a:t>
            </a:r>
            <a:r>
              <a:rPr lang="en-US" altLang="en-US" b="1" i="1"/>
              <a:t>)</a:t>
            </a:r>
            <a:r>
              <a:rPr lang="en-US" altLang="en-US" b="1"/>
              <a:t> </a:t>
            </a:r>
            <a:r>
              <a:rPr lang="en-US" altLang="en-US"/>
              <a:t>– search the directory structure on disk for entry </a:t>
            </a:r>
            <a:r>
              <a:rPr lang="en-US" altLang="en-US" b="1" i="1"/>
              <a:t>F</a:t>
            </a:r>
            <a:r>
              <a:rPr lang="en-US" altLang="en-US" b="1" i="1" baseline="-25000"/>
              <a:t>i</a:t>
            </a:r>
            <a:r>
              <a:rPr lang="en-US" altLang="en-US"/>
              <a:t>, and move the content of entry to memory</a:t>
            </a:r>
          </a:p>
          <a:p>
            <a:r>
              <a:rPr lang="en-US" altLang="en-US" b="1" i="1"/>
              <a:t>Close (F</a:t>
            </a:r>
            <a:r>
              <a:rPr lang="en-US" altLang="en-US" b="1" i="1" baseline="-25000"/>
              <a:t>i</a:t>
            </a:r>
            <a:r>
              <a:rPr lang="en-US" altLang="en-US" b="1" i="1"/>
              <a:t>)</a:t>
            </a:r>
            <a:r>
              <a:rPr lang="en-US" altLang="en-US" b="1"/>
              <a:t> </a:t>
            </a:r>
            <a:r>
              <a:rPr lang="en-US" altLang="en-US"/>
              <a:t>– move the content of entry</a:t>
            </a:r>
            <a:r>
              <a:rPr lang="en-US" altLang="en-US" b="1"/>
              <a:t> </a:t>
            </a:r>
            <a:r>
              <a:rPr lang="en-US" altLang="en-US" b="1" i="1"/>
              <a:t>F</a:t>
            </a:r>
            <a:r>
              <a:rPr lang="en-US" altLang="en-US" b="1" i="1" baseline="-25000"/>
              <a:t>i</a:t>
            </a:r>
            <a:r>
              <a:rPr lang="en-US" altLang="en-US" b="1"/>
              <a:t> </a:t>
            </a:r>
            <a:r>
              <a:rPr lang="en-US" altLang="en-US"/>
              <a:t>in memory to directory structure on disk</a:t>
            </a:r>
          </a:p>
        </p:txBody>
      </p:sp>
      <p:sp>
        <p:nvSpPr>
          <p:cNvPr id="2" name="Footer Placeholder 1">
            <a:extLst>
              <a:ext uri="{FF2B5EF4-FFF2-40B4-BE49-F238E27FC236}">
                <a16:creationId xmlns:a16="http://schemas.microsoft.com/office/drawing/2014/main" id="{D8B9126D-CD65-E145-90D7-AF8D952829E5}"/>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4F6BC008-88F2-CC45-B0A4-1023979A99B5}"/>
              </a:ext>
            </a:extLst>
          </p:cNvPr>
          <p:cNvSpPr>
            <a:spLocks noGrp="1"/>
          </p:cNvSpPr>
          <p:nvPr>
            <p:ph type="sldNum" sz="quarter" idx="12"/>
          </p:nvPr>
        </p:nvSpPr>
        <p:spPr/>
        <p:txBody>
          <a:bodyPr/>
          <a:lstStyle/>
          <a:p>
            <a:pPr>
              <a:defRPr/>
            </a:pPr>
            <a:fld id="{B2BE76DD-26CB-BC49-820C-95F991B5A41D}" type="slidenum">
              <a:rPr lang="en-US"/>
              <a:pPr>
                <a:defRPr/>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a:extLst>
              <a:ext uri="{FF2B5EF4-FFF2-40B4-BE49-F238E27FC236}">
                <a16:creationId xmlns:a16="http://schemas.microsoft.com/office/drawing/2014/main" id="{6229BA5B-4B25-3044-AD6F-CC9287969AC6}"/>
              </a:ext>
            </a:extLst>
          </p:cNvPr>
          <p:cNvSpPr>
            <a:spLocks noGrp="1" noChangeArrowheads="1"/>
          </p:cNvSpPr>
          <p:nvPr>
            <p:ph type="title"/>
          </p:nvPr>
        </p:nvSpPr>
        <p:spPr/>
        <p:txBody>
          <a:bodyPr/>
          <a:lstStyle/>
          <a:p>
            <a:r>
              <a:rPr lang="en-US" altLang="en-US"/>
              <a:t>NFS Pros and Cons</a:t>
            </a:r>
          </a:p>
        </p:txBody>
      </p:sp>
      <p:sp>
        <p:nvSpPr>
          <p:cNvPr id="136194" name="Rectangle 3">
            <a:extLst>
              <a:ext uri="{FF2B5EF4-FFF2-40B4-BE49-F238E27FC236}">
                <a16:creationId xmlns:a16="http://schemas.microsoft.com/office/drawing/2014/main" id="{1EE258FE-98D7-E14E-AF2D-E3B1DB845FA5}"/>
              </a:ext>
            </a:extLst>
          </p:cNvPr>
          <p:cNvSpPr>
            <a:spLocks noGrp="1" noChangeArrowheads="1"/>
          </p:cNvSpPr>
          <p:nvPr>
            <p:ph type="body" idx="1"/>
          </p:nvPr>
        </p:nvSpPr>
        <p:spPr bwMode="auto"/>
        <p:txBody>
          <a:bodyPr wrap="square" numCol="1" anchor="t" anchorCtr="0" compatLnSpc="1">
            <a:prstTxWarp prst="textNoShape">
              <a:avLst/>
            </a:prstTxWarp>
          </a:bodyPr>
          <a:lstStyle/>
          <a:p>
            <a:r>
              <a:rPr lang="en-US" altLang="en-US"/>
              <a:t>NFS Pros:</a:t>
            </a:r>
          </a:p>
          <a:p>
            <a:pPr lvl="1"/>
            <a:r>
              <a:rPr lang="en-US" altLang="en-US"/>
              <a:t>Simple, Highly portable</a:t>
            </a:r>
          </a:p>
          <a:p>
            <a:r>
              <a:rPr lang="en-US" altLang="en-US"/>
              <a:t>NFS Cons:</a:t>
            </a:r>
          </a:p>
          <a:p>
            <a:pPr lvl="1"/>
            <a:r>
              <a:rPr lang="en-US" altLang="en-US"/>
              <a:t>Sometimes inconsistent!</a:t>
            </a:r>
          </a:p>
          <a:p>
            <a:pPr lvl="1"/>
            <a:r>
              <a:rPr lang="en-US" altLang="en-US"/>
              <a:t>Doesn’t scale to large # clients</a:t>
            </a:r>
          </a:p>
          <a:p>
            <a:pPr lvl="2"/>
            <a:r>
              <a:rPr lang="en-US" altLang="en-US"/>
              <a:t>Must keep checking to see if caches out of date</a:t>
            </a:r>
          </a:p>
          <a:p>
            <a:pPr lvl="2"/>
            <a:r>
              <a:rPr lang="en-US" altLang="en-US"/>
              <a:t>Server becomes bottleneck due to polling traffic</a:t>
            </a:r>
          </a:p>
          <a:p>
            <a:endParaRPr lang="en-US" altLang="en-US"/>
          </a:p>
        </p:txBody>
      </p:sp>
      <p:sp>
        <p:nvSpPr>
          <p:cNvPr id="2" name="Footer Placeholder 1">
            <a:extLst>
              <a:ext uri="{FF2B5EF4-FFF2-40B4-BE49-F238E27FC236}">
                <a16:creationId xmlns:a16="http://schemas.microsoft.com/office/drawing/2014/main" id="{C0ABE7F7-7FBC-B540-8717-5C81DD215ABB}"/>
              </a:ext>
            </a:extLst>
          </p:cNvPr>
          <p:cNvSpPr>
            <a:spLocks noGrp="1"/>
          </p:cNvSpPr>
          <p:nvPr>
            <p:ph type="ftr" sz="quarter" idx="11"/>
          </p:nvPr>
        </p:nvSpPr>
        <p:spPr/>
        <p:txBody>
          <a:bodyPr/>
          <a:lstStyle/>
          <a:p>
            <a:pPr>
              <a:defRPr/>
            </a:pPr>
            <a:r>
              <a:rPr lang="en-US"/>
              <a:t>Distributed and Cloud Computing - Fall 2021</a:t>
            </a:r>
          </a:p>
        </p:txBody>
      </p:sp>
      <p:sp>
        <p:nvSpPr>
          <p:cNvPr id="3" name="Slide Number Placeholder 2">
            <a:extLst>
              <a:ext uri="{FF2B5EF4-FFF2-40B4-BE49-F238E27FC236}">
                <a16:creationId xmlns:a16="http://schemas.microsoft.com/office/drawing/2014/main" id="{50AEEDCD-D558-8343-A966-361F0654A26C}"/>
              </a:ext>
            </a:extLst>
          </p:cNvPr>
          <p:cNvSpPr>
            <a:spLocks noGrp="1"/>
          </p:cNvSpPr>
          <p:nvPr>
            <p:ph type="sldNum" sz="quarter" idx="12"/>
          </p:nvPr>
        </p:nvSpPr>
        <p:spPr/>
        <p:txBody>
          <a:bodyPr/>
          <a:lstStyle/>
          <a:p>
            <a:pPr>
              <a:defRPr/>
            </a:pPr>
            <a:fld id="{C64F2A3C-6C82-1C40-A627-35D2B31BEB25}" type="slidenum">
              <a:rPr lang="en-US"/>
              <a:pPr>
                <a:defRPr/>
              </a:pPr>
              <a:t>90</a:t>
            </a:fld>
            <a:endParaRPr lang="en-US"/>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F3C143-44F5-FC4A-ADB6-175E867C9AAA}"/>
              </a:ext>
            </a:extLst>
          </p:cNvPr>
          <p:cNvSpPr>
            <a:spLocks noGrp="1"/>
          </p:cNvSpPr>
          <p:nvPr>
            <p:ph type="ctrTitle"/>
          </p:nvPr>
        </p:nvSpPr>
        <p:spPr/>
        <p:txBody>
          <a:bodyPr/>
          <a:lstStyle/>
          <a:p>
            <a:r>
              <a:rPr lang="en-US" dirty="0"/>
              <a:t>Revisiting Block vs. File vs. Object storage</a:t>
            </a:r>
          </a:p>
        </p:txBody>
      </p:sp>
      <p:sp>
        <p:nvSpPr>
          <p:cNvPr id="4" name="Footer Placeholder 3">
            <a:extLst>
              <a:ext uri="{FF2B5EF4-FFF2-40B4-BE49-F238E27FC236}">
                <a16:creationId xmlns:a16="http://schemas.microsoft.com/office/drawing/2014/main" id="{3C54C162-D231-AA42-8663-83D0E332160B}"/>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AC30A906-90B9-F247-9162-05F95B3B6A4C}"/>
              </a:ext>
            </a:extLst>
          </p:cNvPr>
          <p:cNvSpPr>
            <a:spLocks noGrp="1"/>
          </p:cNvSpPr>
          <p:nvPr>
            <p:ph type="sldNum" sz="quarter" idx="12"/>
          </p:nvPr>
        </p:nvSpPr>
        <p:spPr/>
        <p:txBody>
          <a:bodyPr/>
          <a:lstStyle/>
          <a:p>
            <a:pPr>
              <a:defRPr/>
            </a:pPr>
            <a:fld id="{96FB4D97-E929-C34E-A94A-7814579D3039}" type="slidenum">
              <a:rPr lang="en-US" smtClean="0"/>
              <a:pPr>
                <a:defRPr/>
              </a:pPr>
              <a:t>91</a:t>
            </a:fld>
            <a:endParaRPr lang="en-US"/>
          </a:p>
        </p:txBody>
      </p:sp>
    </p:spTree>
    <p:extLst>
      <p:ext uri="{BB962C8B-B14F-4D97-AF65-F5344CB8AC3E}">
        <p14:creationId xmlns:p14="http://schemas.microsoft.com/office/powerpoint/2010/main" val="33285236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Title 1">
            <a:extLst>
              <a:ext uri="{FF2B5EF4-FFF2-40B4-BE49-F238E27FC236}">
                <a16:creationId xmlns:a16="http://schemas.microsoft.com/office/drawing/2014/main" id="{09D8E8DF-A1C1-1242-BC64-0D63663AF5E1}"/>
              </a:ext>
            </a:extLst>
          </p:cNvPr>
          <p:cNvSpPr>
            <a:spLocks noGrp="1" noChangeArrowheads="1"/>
          </p:cNvSpPr>
          <p:nvPr>
            <p:ph type="title"/>
          </p:nvPr>
        </p:nvSpPr>
        <p:spPr/>
        <p:txBody>
          <a:bodyPr/>
          <a:lstStyle/>
          <a:p>
            <a:r>
              <a:rPr lang="en-US" altLang="en-US"/>
              <a:t>Block Storage</a:t>
            </a:r>
          </a:p>
        </p:txBody>
      </p:sp>
      <p:sp>
        <p:nvSpPr>
          <p:cNvPr id="145410" name="Content Placeholder 2">
            <a:extLst>
              <a:ext uri="{FF2B5EF4-FFF2-40B4-BE49-F238E27FC236}">
                <a16:creationId xmlns:a16="http://schemas.microsoft.com/office/drawing/2014/main" id="{DF551BA2-09CD-5044-AFFD-CCCF4516A193}"/>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A block is a raw storage volume filled with files that have been split into chunks of data of equal size.</a:t>
            </a:r>
          </a:p>
          <a:p>
            <a:endParaRPr lang="en-US" altLang="en-US"/>
          </a:p>
          <a:p>
            <a:r>
              <a:rPr lang="en-US" altLang="en-US"/>
              <a:t>A server-based operating system manages these volumes and can use them as individual hard drives.</a:t>
            </a:r>
          </a:p>
          <a:p>
            <a:pPr lvl="1"/>
            <a:r>
              <a:rPr lang="en-US" altLang="en-US"/>
              <a:t>perform a number of functions native to individual OS platforms.</a:t>
            </a:r>
          </a:p>
          <a:p>
            <a:pPr lvl="1"/>
            <a:endParaRPr lang="en-US" altLang="en-US"/>
          </a:p>
          <a:p>
            <a:r>
              <a:rPr lang="en-US" altLang="en-US"/>
              <a:t>Ideal for performance-intensive primary storage</a:t>
            </a:r>
          </a:p>
          <a:p>
            <a:endParaRPr lang="en-US" altLang="en-US"/>
          </a:p>
          <a:p>
            <a:r>
              <a:rPr lang="en-US" altLang="en-US" b="1"/>
              <a:t>No metadata:</a:t>
            </a:r>
            <a:r>
              <a:rPr lang="en-US" altLang="en-US"/>
              <a:t> there are no additional details associated with a block outside of its address.</a:t>
            </a:r>
          </a:p>
          <a:p>
            <a:endParaRPr lang="en-US" altLang="en-US"/>
          </a:p>
          <a:p>
            <a:endParaRPr lang="en-US" altLang="en-US"/>
          </a:p>
        </p:txBody>
      </p:sp>
      <p:sp>
        <p:nvSpPr>
          <p:cNvPr id="4" name="Footer Placeholder 3">
            <a:extLst>
              <a:ext uri="{FF2B5EF4-FFF2-40B4-BE49-F238E27FC236}">
                <a16:creationId xmlns:a16="http://schemas.microsoft.com/office/drawing/2014/main" id="{18111B6D-00EA-2245-9AEA-953102DAF58D}"/>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0448C4E0-89C3-D74D-981A-EDB765EF8976}"/>
              </a:ext>
            </a:extLst>
          </p:cNvPr>
          <p:cNvSpPr>
            <a:spLocks noGrp="1"/>
          </p:cNvSpPr>
          <p:nvPr>
            <p:ph type="sldNum" sz="quarter" idx="12"/>
          </p:nvPr>
        </p:nvSpPr>
        <p:spPr/>
        <p:txBody>
          <a:bodyPr/>
          <a:lstStyle/>
          <a:p>
            <a:pPr>
              <a:defRPr/>
            </a:pPr>
            <a:fld id="{F20EA84F-E7C6-6549-8101-6DDCCD1E9A1F}" type="slidenum">
              <a:rPr lang="en-US"/>
              <a:pPr>
                <a:defRPr/>
              </a:pPr>
              <a:t>92</a:t>
            </a:fld>
            <a:endParaRPr lang="en-US"/>
          </a:p>
        </p:txBody>
      </p:sp>
    </p:spTree>
    <p:extLst>
      <p:ext uri="{BB962C8B-B14F-4D97-AF65-F5344CB8AC3E}">
        <p14:creationId xmlns:p14="http://schemas.microsoft.com/office/powerpoint/2010/main" val="21820082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Title 1">
            <a:extLst>
              <a:ext uri="{FF2B5EF4-FFF2-40B4-BE49-F238E27FC236}">
                <a16:creationId xmlns:a16="http://schemas.microsoft.com/office/drawing/2014/main" id="{3B8C6314-3333-6144-AF54-CD528D0D9706}"/>
              </a:ext>
            </a:extLst>
          </p:cNvPr>
          <p:cNvSpPr>
            <a:spLocks noGrp="1" noChangeArrowheads="1"/>
          </p:cNvSpPr>
          <p:nvPr>
            <p:ph type="title"/>
          </p:nvPr>
        </p:nvSpPr>
        <p:spPr/>
        <p:txBody>
          <a:bodyPr/>
          <a:lstStyle/>
          <a:p>
            <a:r>
              <a:rPr lang="en-US" altLang="en-US"/>
              <a:t>How Block Storage is Organized</a:t>
            </a:r>
          </a:p>
        </p:txBody>
      </p:sp>
      <p:sp>
        <p:nvSpPr>
          <p:cNvPr id="146434" name="Content Placeholder 2">
            <a:extLst>
              <a:ext uri="{FF2B5EF4-FFF2-40B4-BE49-F238E27FC236}">
                <a16:creationId xmlns:a16="http://schemas.microsoft.com/office/drawing/2014/main" id="{F98BF8E7-A004-3E42-B80C-A7AC0CC43C02}"/>
              </a:ext>
            </a:extLst>
          </p:cNvPr>
          <p:cNvSpPr>
            <a:spLocks noGrp="1" noChangeArrowheads="1"/>
          </p:cNvSpPr>
          <p:nvPr>
            <p:ph idx="1"/>
          </p:nvPr>
        </p:nvSpPr>
        <p:spPr bwMode="auto">
          <a:xfrm>
            <a:off x="628650" y="1825625"/>
            <a:ext cx="5551488" cy="4351338"/>
          </a:xfrm>
        </p:spPr>
        <p:txBody>
          <a:bodyPr wrap="square" numCol="1" anchor="t" anchorCtr="0" compatLnSpc="1">
            <a:prstTxWarp prst="textNoShape">
              <a:avLst/>
            </a:prstTxWarp>
          </a:bodyPr>
          <a:lstStyle/>
          <a:p>
            <a:r>
              <a:rPr lang="en-US" altLang="en-US"/>
              <a:t>Data is typically stored on device in fixed-sized blocks (e.g. 512 Bytes)</a:t>
            </a:r>
          </a:p>
          <a:p>
            <a:endParaRPr lang="en-US" altLang="en-US"/>
          </a:p>
          <a:p>
            <a:r>
              <a:rPr lang="en-US" altLang="en-US"/>
              <a:t>Data is stored without any higher-level metadata </a:t>
            </a:r>
          </a:p>
          <a:p>
            <a:pPr lvl="1"/>
            <a:r>
              <a:rPr lang="en-US" altLang="en-US"/>
              <a:t>e.g. for data format, type or ownership</a:t>
            </a:r>
          </a:p>
          <a:p>
            <a:endParaRPr lang="en-US" altLang="en-US"/>
          </a:p>
          <a:p>
            <a:r>
              <a:rPr lang="en-US" altLang="en-US"/>
              <a:t>Accessed by operating system as mounted drive volume</a:t>
            </a:r>
          </a:p>
          <a:p>
            <a:endParaRPr lang="en-US" altLang="en-US"/>
          </a:p>
          <a:p>
            <a:r>
              <a:rPr lang="en-US" altLang="en-US"/>
              <a:t>Applications/file systems decide how blocks are accessed, combined, and modified</a:t>
            </a:r>
          </a:p>
          <a:p>
            <a:endParaRPr lang="en-US" altLang="en-US"/>
          </a:p>
        </p:txBody>
      </p:sp>
      <p:pic>
        <p:nvPicPr>
          <p:cNvPr id="146435" name="Picture 4">
            <a:extLst>
              <a:ext uri="{FF2B5EF4-FFF2-40B4-BE49-F238E27FC236}">
                <a16:creationId xmlns:a16="http://schemas.microsoft.com/office/drawing/2014/main" id="{150594F6-FF13-FF43-9AC9-BAE9DCDEA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138" y="2047875"/>
            <a:ext cx="2857500"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8BE89C71-5A42-9E42-8281-ABABA13F34E1}"/>
              </a:ext>
            </a:extLst>
          </p:cNvPr>
          <p:cNvSpPr>
            <a:spLocks noGrp="1"/>
          </p:cNvSpPr>
          <p:nvPr>
            <p:ph type="ftr" sz="quarter" idx="11"/>
          </p:nvPr>
        </p:nvSpPr>
        <p:spPr/>
        <p:txBody>
          <a:body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D640B746-3B8B-D04F-9876-3DE25D29EDB7}"/>
              </a:ext>
            </a:extLst>
          </p:cNvPr>
          <p:cNvSpPr>
            <a:spLocks noGrp="1"/>
          </p:cNvSpPr>
          <p:nvPr>
            <p:ph type="sldNum" sz="quarter" idx="12"/>
          </p:nvPr>
        </p:nvSpPr>
        <p:spPr/>
        <p:txBody>
          <a:bodyPr/>
          <a:lstStyle/>
          <a:p>
            <a:pPr>
              <a:defRPr/>
            </a:pPr>
            <a:fld id="{EEC5D72E-C6A0-924F-8E56-A549E9FE90A4}" type="slidenum">
              <a:rPr lang="en-US"/>
              <a:pPr>
                <a:defRPr/>
              </a:pPr>
              <a:t>93</a:t>
            </a:fld>
            <a:endParaRPr lang="en-US"/>
          </a:p>
        </p:txBody>
      </p:sp>
    </p:spTree>
    <p:extLst>
      <p:ext uri="{BB962C8B-B14F-4D97-AF65-F5344CB8AC3E}">
        <p14:creationId xmlns:p14="http://schemas.microsoft.com/office/powerpoint/2010/main" val="26169367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Title 1">
            <a:extLst>
              <a:ext uri="{FF2B5EF4-FFF2-40B4-BE49-F238E27FC236}">
                <a16:creationId xmlns:a16="http://schemas.microsoft.com/office/drawing/2014/main" id="{3EDC48F3-2286-7044-8E7E-FB6430749435}"/>
              </a:ext>
            </a:extLst>
          </p:cNvPr>
          <p:cNvSpPr>
            <a:spLocks noGrp="1" noChangeArrowheads="1"/>
          </p:cNvSpPr>
          <p:nvPr>
            <p:ph type="title"/>
          </p:nvPr>
        </p:nvSpPr>
        <p:spPr/>
        <p:txBody>
          <a:bodyPr/>
          <a:lstStyle/>
          <a:p>
            <a:r>
              <a:rPr lang="en-US" altLang="en-US"/>
              <a:t>How block storage is Accessed</a:t>
            </a:r>
          </a:p>
        </p:txBody>
      </p:sp>
      <p:sp>
        <p:nvSpPr>
          <p:cNvPr id="147458" name="Content Placeholder 2">
            <a:extLst>
              <a:ext uri="{FF2B5EF4-FFF2-40B4-BE49-F238E27FC236}">
                <a16:creationId xmlns:a16="http://schemas.microsoft.com/office/drawing/2014/main" id="{C55F994B-0044-3D40-9E6B-63D170C371FC}"/>
              </a:ext>
            </a:extLst>
          </p:cNvPr>
          <p:cNvSpPr>
            <a:spLocks noGrp="1" noChangeArrowheads="1"/>
          </p:cNvSpPr>
          <p:nvPr>
            <p:ph idx="1"/>
          </p:nvPr>
        </p:nvSpPr>
        <p:spPr bwMode="auto">
          <a:xfrm>
            <a:off x="628650" y="1825625"/>
            <a:ext cx="6216650" cy="4351338"/>
          </a:xfrm>
        </p:spPr>
        <p:txBody>
          <a:bodyPr wrap="square" numCol="1" anchor="t" anchorCtr="0" compatLnSpc="1">
            <a:prstTxWarp prst="textNoShape">
              <a:avLst/>
            </a:prstTxWarp>
          </a:bodyPr>
          <a:lstStyle/>
          <a:p>
            <a:r>
              <a:rPr lang="en-US" altLang="en-US"/>
              <a:t>Application writes data block</a:t>
            </a:r>
          </a:p>
          <a:p>
            <a:r>
              <a:rPr lang="en-US" altLang="en-US"/>
              <a:t>Block goes to SW/HW Initiator and over DAS* or SAN** connections</a:t>
            </a:r>
          </a:p>
          <a:p>
            <a:pPr lvl="1"/>
            <a:r>
              <a:rPr lang="en-US" altLang="en-US"/>
              <a:t>DAS: SATA, SAS, FC, NVMe™</a:t>
            </a:r>
          </a:p>
          <a:p>
            <a:pPr lvl="1"/>
            <a:r>
              <a:rPr lang="en-US" altLang="en-US"/>
              <a:t>Ethernet SAN: iSCSI, NVMe-oF</a:t>
            </a:r>
          </a:p>
          <a:p>
            <a:pPr lvl="1"/>
            <a:r>
              <a:rPr lang="en-US" altLang="en-US"/>
              <a:t>Fibre Channel SAN: FCP, NVMe-oF</a:t>
            </a:r>
          </a:p>
          <a:p>
            <a:r>
              <a:rPr lang="en-US" altLang="en-US"/>
              <a:t>Storage controller receives block</a:t>
            </a:r>
          </a:p>
          <a:p>
            <a:r>
              <a:rPr lang="en-US" altLang="en-US"/>
              <a:t>Data written to device as data block</a:t>
            </a:r>
          </a:p>
          <a:p>
            <a:endParaRPr lang="en-US" altLang="en-US"/>
          </a:p>
        </p:txBody>
      </p:sp>
      <p:pic>
        <p:nvPicPr>
          <p:cNvPr id="147459" name="Picture 4">
            <a:extLst>
              <a:ext uri="{FF2B5EF4-FFF2-40B4-BE49-F238E27FC236}">
                <a16:creationId xmlns:a16="http://schemas.microsoft.com/office/drawing/2014/main" id="{518A482D-2AFB-A745-8D72-53E4DE9AD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300" y="1536700"/>
            <a:ext cx="3187700" cy="464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43BC7F61-088A-9B45-B548-30CD0329AD0E}"/>
              </a:ext>
            </a:extLst>
          </p:cNvPr>
          <p:cNvSpPr>
            <a:spLocks noGrp="1"/>
          </p:cNvSpPr>
          <p:nvPr>
            <p:ph type="ftr" sz="quarter" idx="11"/>
          </p:nvPr>
        </p:nvSpPr>
        <p:spPr/>
        <p:txBody>
          <a:bodyPr/>
          <a:lstStyle/>
          <a:p>
            <a:pPr>
              <a:defRPr/>
            </a:pPr>
            <a:r>
              <a:rPr lang="en-US"/>
              <a:t>Distributed and Cloud Computing - Fall 2021</a:t>
            </a:r>
          </a:p>
        </p:txBody>
      </p:sp>
      <p:sp>
        <p:nvSpPr>
          <p:cNvPr id="6" name="Slide Number Placeholder 5">
            <a:extLst>
              <a:ext uri="{FF2B5EF4-FFF2-40B4-BE49-F238E27FC236}">
                <a16:creationId xmlns:a16="http://schemas.microsoft.com/office/drawing/2014/main" id="{3CB85DE8-9842-5E43-939B-7F2462BFAA0F}"/>
              </a:ext>
            </a:extLst>
          </p:cNvPr>
          <p:cNvSpPr>
            <a:spLocks noGrp="1"/>
          </p:cNvSpPr>
          <p:nvPr>
            <p:ph type="sldNum" sz="quarter" idx="12"/>
          </p:nvPr>
        </p:nvSpPr>
        <p:spPr/>
        <p:txBody>
          <a:bodyPr/>
          <a:lstStyle/>
          <a:p>
            <a:pPr>
              <a:defRPr/>
            </a:pPr>
            <a:fld id="{214DF37A-F45B-884C-96E9-F98AF44A4E34}" type="slidenum">
              <a:rPr lang="en-US"/>
              <a:pPr>
                <a:defRPr/>
              </a:pPr>
              <a:t>94</a:t>
            </a:fld>
            <a:endParaRPr lang="en-US"/>
          </a:p>
        </p:txBody>
      </p:sp>
    </p:spTree>
    <p:extLst>
      <p:ext uri="{BB962C8B-B14F-4D97-AF65-F5344CB8AC3E}">
        <p14:creationId xmlns:p14="http://schemas.microsoft.com/office/powerpoint/2010/main" val="1091301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itle 1">
            <a:extLst>
              <a:ext uri="{FF2B5EF4-FFF2-40B4-BE49-F238E27FC236}">
                <a16:creationId xmlns:a16="http://schemas.microsoft.com/office/drawing/2014/main" id="{C27B6332-4592-3C4E-B093-117501783D6F}"/>
              </a:ext>
            </a:extLst>
          </p:cNvPr>
          <p:cNvSpPr>
            <a:spLocks noGrp="1" noChangeArrowheads="1"/>
          </p:cNvSpPr>
          <p:nvPr>
            <p:ph type="title"/>
          </p:nvPr>
        </p:nvSpPr>
        <p:spPr/>
        <p:txBody>
          <a:bodyPr/>
          <a:lstStyle/>
          <a:p>
            <a:r>
              <a:rPr lang="en-US" altLang="en-US"/>
              <a:t>Block Storage I/O Path</a:t>
            </a:r>
          </a:p>
        </p:txBody>
      </p:sp>
      <p:pic>
        <p:nvPicPr>
          <p:cNvPr id="148482" name="Picture 10">
            <a:extLst>
              <a:ext uri="{FF2B5EF4-FFF2-40B4-BE49-F238E27FC236}">
                <a16:creationId xmlns:a16="http://schemas.microsoft.com/office/drawing/2014/main" id="{8CAACD12-97B5-C244-BF9D-C2F7B6B95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1600200"/>
            <a:ext cx="697865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a:extLst>
              <a:ext uri="{FF2B5EF4-FFF2-40B4-BE49-F238E27FC236}">
                <a16:creationId xmlns:a16="http://schemas.microsoft.com/office/drawing/2014/main" id="{905CD787-3B22-654C-B0D9-8EF3421A06F2}"/>
              </a:ext>
            </a:extLst>
          </p:cNvPr>
          <p:cNvSpPr>
            <a:spLocks noGrp="1"/>
          </p:cNvSpPr>
          <p:nvPr>
            <p:ph type="ftr" sz="quarter" idx="11"/>
          </p:nvPr>
        </p:nvSpPr>
        <p:spPr/>
        <p:txBody>
          <a:bodyPr/>
          <a:lstStyle/>
          <a:p>
            <a:pPr>
              <a:defRPr/>
            </a:pPr>
            <a:r>
              <a:rPr lang="en-US"/>
              <a:t>Distributed and Cloud Computing - Fall 2021</a:t>
            </a:r>
          </a:p>
        </p:txBody>
      </p:sp>
      <p:sp>
        <p:nvSpPr>
          <p:cNvPr id="4" name="Slide Number Placeholder 3">
            <a:extLst>
              <a:ext uri="{FF2B5EF4-FFF2-40B4-BE49-F238E27FC236}">
                <a16:creationId xmlns:a16="http://schemas.microsoft.com/office/drawing/2014/main" id="{BA68CAE1-779A-B94E-BB45-DB820475F98A}"/>
              </a:ext>
            </a:extLst>
          </p:cNvPr>
          <p:cNvSpPr>
            <a:spLocks noGrp="1"/>
          </p:cNvSpPr>
          <p:nvPr>
            <p:ph type="sldNum" sz="quarter" idx="12"/>
          </p:nvPr>
        </p:nvSpPr>
        <p:spPr/>
        <p:txBody>
          <a:bodyPr/>
          <a:lstStyle/>
          <a:p>
            <a:pPr>
              <a:defRPr/>
            </a:pPr>
            <a:fld id="{CD48773B-8947-3F47-82C0-5D1EB3D50B57}" type="slidenum">
              <a:rPr lang="en-US"/>
              <a:pPr>
                <a:defRPr/>
              </a:pPr>
              <a:t>95</a:t>
            </a:fld>
            <a:endParaRPr lang="en-US"/>
          </a:p>
        </p:txBody>
      </p:sp>
    </p:spTree>
    <p:extLst>
      <p:ext uri="{BB962C8B-B14F-4D97-AF65-F5344CB8AC3E}">
        <p14:creationId xmlns:p14="http://schemas.microsoft.com/office/powerpoint/2010/main" val="26405467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a:extLst>
              <a:ext uri="{FF2B5EF4-FFF2-40B4-BE49-F238E27FC236}">
                <a16:creationId xmlns:a16="http://schemas.microsoft.com/office/drawing/2014/main" id="{79CAA407-0233-844A-891D-942405FDC574}"/>
              </a:ext>
            </a:extLst>
          </p:cNvPr>
          <p:cNvSpPr>
            <a:spLocks noGrp="1" noChangeArrowheads="1"/>
          </p:cNvSpPr>
          <p:nvPr>
            <p:ph type="title"/>
          </p:nvPr>
        </p:nvSpPr>
        <p:spPr/>
        <p:txBody>
          <a:bodyPr/>
          <a:lstStyle/>
          <a:p>
            <a:r>
              <a:rPr lang="en-US" altLang="en-US"/>
              <a:t>Managing Block Storage</a:t>
            </a:r>
          </a:p>
        </p:txBody>
      </p:sp>
      <p:sp>
        <p:nvSpPr>
          <p:cNvPr id="149506" name="Content Placeholder 2">
            <a:extLst>
              <a:ext uri="{FF2B5EF4-FFF2-40B4-BE49-F238E27FC236}">
                <a16:creationId xmlns:a16="http://schemas.microsoft.com/office/drawing/2014/main" id="{7784FF80-2FA9-2E4F-BD0F-7F544B4FF8A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Block storage devices (represented by Volumes) provide their capacity to external applications through block-based protocols</a:t>
            </a:r>
          </a:p>
          <a:p>
            <a:endParaRPr lang="en-US" altLang="en-US"/>
          </a:p>
          <a:p>
            <a:r>
              <a:rPr lang="en-US" altLang="en-US"/>
              <a:t>Standard APIs used for management of resources providing access to block storage</a:t>
            </a:r>
          </a:p>
          <a:p>
            <a:endParaRPr lang="en-US" altLang="en-US"/>
          </a:p>
          <a:p>
            <a:r>
              <a:rPr lang="en-US" altLang="en-US"/>
              <a:t>Block storage management functions include</a:t>
            </a:r>
          </a:p>
          <a:p>
            <a:pPr lvl="1"/>
            <a:r>
              <a:rPr lang="en-US" altLang="en-US"/>
              <a:t>Add volume, Allocate volume, Expand storage volume,</a:t>
            </a:r>
          </a:p>
          <a:p>
            <a:pPr lvl="1"/>
            <a:r>
              <a:rPr lang="en-US" altLang="en-US"/>
              <a:t>Review volume metrics</a:t>
            </a:r>
          </a:p>
          <a:p>
            <a:pPr lvl="1"/>
            <a:r>
              <a:rPr lang="en-US" altLang="en-US"/>
              <a:t>Create storage group, Create storage pool</a:t>
            </a:r>
          </a:p>
          <a:p>
            <a:pPr lvl="1"/>
            <a:r>
              <a:rPr lang="en-US" altLang="en-US"/>
              <a:t>Create class of service, Discover class of service,</a:t>
            </a:r>
          </a:p>
          <a:p>
            <a:pPr lvl="1"/>
            <a:r>
              <a:rPr lang="en-US" altLang="en-US"/>
              <a:t>Get capacity by class of service, Find storage service</a:t>
            </a:r>
          </a:p>
          <a:p>
            <a:pPr lvl="1"/>
            <a:r>
              <a:rPr lang="en-US" altLang="en-US"/>
              <a:t>Create line of service, List supported line of service options</a:t>
            </a:r>
          </a:p>
          <a:p>
            <a:endParaRPr lang="en-US" altLang="en-US"/>
          </a:p>
        </p:txBody>
      </p:sp>
      <p:sp>
        <p:nvSpPr>
          <p:cNvPr id="4" name="Footer Placeholder 3">
            <a:extLst>
              <a:ext uri="{FF2B5EF4-FFF2-40B4-BE49-F238E27FC236}">
                <a16:creationId xmlns:a16="http://schemas.microsoft.com/office/drawing/2014/main" id="{0F6107CC-7A3D-9741-B354-C3AA72DB1122}"/>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9E68B62B-EE4B-E24B-A10C-6EDED2EB281B}"/>
              </a:ext>
            </a:extLst>
          </p:cNvPr>
          <p:cNvSpPr>
            <a:spLocks noGrp="1"/>
          </p:cNvSpPr>
          <p:nvPr>
            <p:ph type="sldNum" sz="quarter" idx="12"/>
          </p:nvPr>
        </p:nvSpPr>
        <p:spPr/>
        <p:txBody>
          <a:bodyPr/>
          <a:lstStyle/>
          <a:p>
            <a:pPr>
              <a:defRPr/>
            </a:pPr>
            <a:fld id="{A26123D1-7059-4A4F-8F54-B87EB8371C61}" type="slidenum">
              <a:rPr lang="en-US"/>
              <a:pPr>
                <a:defRPr/>
              </a:pPr>
              <a:t>96</a:t>
            </a:fld>
            <a:endParaRPr lang="en-US"/>
          </a:p>
        </p:txBody>
      </p:sp>
    </p:spTree>
    <p:extLst>
      <p:ext uri="{BB962C8B-B14F-4D97-AF65-F5344CB8AC3E}">
        <p14:creationId xmlns:p14="http://schemas.microsoft.com/office/powerpoint/2010/main" val="1773695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Title 1">
            <a:extLst>
              <a:ext uri="{FF2B5EF4-FFF2-40B4-BE49-F238E27FC236}">
                <a16:creationId xmlns:a16="http://schemas.microsoft.com/office/drawing/2014/main" id="{C82C5192-0F42-7540-8084-538842808B6E}"/>
              </a:ext>
            </a:extLst>
          </p:cNvPr>
          <p:cNvSpPr>
            <a:spLocks noGrp="1" noChangeArrowheads="1"/>
          </p:cNvSpPr>
          <p:nvPr>
            <p:ph type="title"/>
          </p:nvPr>
        </p:nvSpPr>
        <p:spPr/>
        <p:txBody>
          <a:bodyPr/>
          <a:lstStyle/>
          <a:p>
            <a:r>
              <a:rPr lang="en-US" altLang="en-US"/>
              <a:t>Block Storage Use Cases</a:t>
            </a:r>
          </a:p>
        </p:txBody>
      </p:sp>
      <p:sp>
        <p:nvSpPr>
          <p:cNvPr id="150530" name="Content Placeholder 2">
            <a:extLst>
              <a:ext uri="{FF2B5EF4-FFF2-40B4-BE49-F238E27FC236}">
                <a16:creationId xmlns:a16="http://schemas.microsoft.com/office/drawing/2014/main" id="{BC18F35C-AA74-6A44-A6CB-65C9350A13B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b="1"/>
              <a:t>Databases:</a:t>
            </a:r>
            <a:r>
              <a:rPr lang="en-US" altLang="en-US"/>
              <a:t> Block storage is common in databases and other mission-critical applications that demand consistently high performance.</a:t>
            </a:r>
          </a:p>
          <a:p>
            <a:endParaRPr lang="en-US" altLang="en-US" b="1"/>
          </a:p>
          <a:p>
            <a:r>
              <a:rPr lang="en-US" altLang="en-US" b="1"/>
              <a:t>Email servers:</a:t>
            </a:r>
            <a:r>
              <a:rPr lang="en-US" altLang="en-US"/>
              <a:t> Block storage is the defacto standard for Microsoft’s popular email server Exchange, which doesn’t support file or network-based storage systems.</a:t>
            </a:r>
          </a:p>
          <a:p>
            <a:endParaRPr lang="en-US" altLang="en-US"/>
          </a:p>
        </p:txBody>
      </p:sp>
      <p:sp>
        <p:nvSpPr>
          <p:cNvPr id="4" name="Footer Placeholder 3">
            <a:extLst>
              <a:ext uri="{FF2B5EF4-FFF2-40B4-BE49-F238E27FC236}">
                <a16:creationId xmlns:a16="http://schemas.microsoft.com/office/drawing/2014/main" id="{0DE76485-E50F-D340-86B7-FB37E1D5B494}"/>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D9DE50E0-6727-BE43-B9D0-0481DD4CCB63}"/>
              </a:ext>
            </a:extLst>
          </p:cNvPr>
          <p:cNvSpPr>
            <a:spLocks noGrp="1"/>
          </p:cNvSpPr>
          <p:nvPr>
            <p:ph type="sldNum" sz="quarter" idx="12"/>
          </p:nvPr>
        </p:nvSpPr>
        <p:spPr/>
        <p:txBody>
          <a:bodyPr/>
          <a:lstStyle/>
          <a:p>
            <a:pPr>
              <a:defRPr/>
            </a:pPr>
            <a:fld id="{18671A86-FD04-1A41-A0D4-0B6CE90D1B9F}" type="slidenum">
              <a:rPr lang="en-US"/>
              <a:pPr>
                <a:defRPr/>
              </a:pPr>
              <a:t>97</a:t>
            </a:fld>
            <a:endParaRPr lang="en-US"/>
          </a:p>
        </p:txBody>
      </p:sp>
    </p:spTree>
    <p:extLst>
      <p:ext uri="{BB962C8B-B14F-4D97-AF65-F5344CB8AC3E}">
        <p14:creationId xmlns:p14="http://schemas.microsoft.com/office/powerpoint/2010/main" val="3188815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a:extLst>
              <a:ext uri="{FF2B5EF4-FFF2-40B4-BE49-F238E27FC236}">
                <a16:creationId xmlns:a16="http://schemas.microsoft.com/office/drawing/2014/main" id="{6AE42DB3-7062-8E4C-9292-8252717860E8}"/>
              </a:ext>
            </a:extLst>
          </p:cNvPr>
          <p:cNvSpPr>
            <a:spLocks noGrp="1" noChangeArrowheads="1"/>
          </p:cNvSpPr>
          <p:nvPr>
            <p:ph type="title"/>
          </p:nvPr>
        </p:nvSpPr>
        <p:spPr/>
        <p:txBody>
          <a:bodyPr/>
          <a:lstStyle/>
          <a:p>
            <a:r>
              <a:rPr lang="en-US" altLang="en-US"/>
              <a:t>Object Storage</a:t>
            </a:r>
          </a:p>
        </p:txBody>
      </p:sp>
      <p:sp>
        <p:nvSpPr>
          <p:cNvPr id="151554" name="Content Placeholder 2">
            <a:extLst>
              <a:ext uri="{FF2B5EF4-FFF2-40B4-BE49-F238E27FC236}">
                <a16:creationId xmlns:a16="http://schemas.microsoft.com/office/drawing/2014/main" id="{576B5CE6-2FBF-6840-B982-2A8AE6875EB4}"/>
              </a:ext>
            </a:extLst>
          </p:cNvPr>
          <p:cNvSpPr>
            <a:spLocks noGrp="1" noChangeArrowheads="1"/>
          </p:cNvSpPr>
          <p:nvPr>
            <p:ph idx="1"/>
          </p:nvPr>
        </p:nvSpPr>
        <p:spPr bwMode="auto">
          <a:xfrm>
            <a:off x="628650" y="1533525"/>
            <a:ext cx="7886700" cy="4351338"/>
          </a:xfrm>
        </p:spPr>
        <p:txBody>
          <a:bodyPr wrap="square" numCol="1" anchor="t" anchorCtr="0" compatLnSpc="1">
            <a:prstTxWarp prst="textNoShape">
              <a:avLst/>
            </a:prstTxWarp>
          </a:bodyPr>
          <a:lstStyle/>
          <a:p>
            <a:r>
              <a:rPr lang="en-US" altLang="en-US"/>
              <a:t>Object storage, as a definition, is a storage system that manages and manipulates data storage as distinct units, called objects.</a:t>
            </a:r>
          </a:p>
          <a:p>
            <a:endParaRPr lang="en-US" altLang="en-US"/>
          </a:p>
          <a:p>
            <a:r>
              <a:rPr lang="en-US" altLang="en-US" b="1"/>
              <a:t>Flat address structure: </a:t>
            </a:r>
            <a:r>
              <a:rPr lang="en-US" altLang="en-US"/>
              <a:t>all you need is that key (or object ID) to access the object</a:t>
            </a:r>
          </a:p>
          <a:p>
            <a:pPr lvl="1"/>
            <a:r>
              <a:rPr lang="en-US" altLang="en-US"/>
              <a:t>You can retrieve an object from storage by simply presenting its unique ID, thus making information much easier to find in a large pool of data. The data could be physically stored on a local server, or a remote server thousands of miles away in the cloud</a:t>
            </a:r>
          </a:p>
          <a:p>
            <a:endParaRPr lang="en-US" altLang="en-US"/>
          </a:p>
          <a:p>
            <a:r>
              <a:rPr lang="en-US" altLang="en-US"/>
              <a:t>Operating system effectively removed from consumption of the storage.</a:t>
            </a:r>
          </a:p>
          <a:p>
            <a:endParaRPr lang="en-US" altLang="en-US"/>
          </a:p>
          <a:p>
            <a:r>
              <a:rPr lang="en-US" altLang="en-US"/>
              <a:t>All object storage solutions are accessible via a RESTful interface over HTTP</a:t>
            </a:r>
          </a:p>
          <a:p>
            <a:endParaRPr lang="en-US" altLang="en-US"/>
          </a:p>
        </p:txBody>
      </p:sp>
      <p:sp>
        <p:nvSpPr>
          <p:cNvPr id="4" name="Footer Placeholder 3">
            <a:extLst>
              <a:ext uri="{FF2B5EF4-FFF2-40B4-BE49-F238E27FC236}">
                <a16:creationId xmlns:a16="http://schemas.microsoft.com/office/drawing/2014/main" id="{9045262F-70B1-2A47-828D-1FA36E13FE83}"/>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600F042F-22F0-164F-82DE-F52504685F59}"/>
              </a:ext>
            </a:extLst>
          </p:cNvPr>
          <p:cNvSpPr>
            <a:spLocks noGrp="1"/>
          </p:cNvSpPr>
          <p:nvPr>
            <p:ph type="sldNum" sz="quarter" idx="12"/>
          </p:nvPr>
        </p:nvSpPr>
        <p:spPr/>
        <p:txBody>
          <a:bodyPr/>
          <a:lstStyle/>
          <a:p>
            <a:pPr>
              <a:defRPr/>
            </a:pPr>
            <a:fld id="{DFAB433A-1CB7-124B-A3FD-6E6A03616A43}" type="slidenum">
              <a:rPr lang="en-US"/>
              <a:pPr>
                <a:defRPr/>
              </a:pPr>
              <a:t>98</a:t>
            </a:fld>
            <a:endParaRPr lang="en-US"/>
          </a:p>
        </p:txBody>
      </p:sp>
    </p:spTree>
    <p:extLst>
      <p:ext uri="{BB962C8B-B14F-4D97-AF65-F5344CB8AC3E}">
        <p14:creationId xmlns:p14="http://schemas.microsoft.com/office/powerpoint/2010/main" val="14646042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a:extLst>
              <a:ext uri="{FF2B5EF4-FFF2-40B4-BE49-F238E27FC236}">
                <a16:creationId xmlns:a16="http://schemas.microsoft.com/office/drawing/2014/main" id="{47633EA4-30FD-9F4B-B38C-11E5973FFD78}"/>
              </a:ext>
            </a:extLst>
          </p:cNvPr>
          <p:cNvSpPr>
            <a:spLocks noGrp="1" noChangeArrowheads="1"/>
          </p:cNvSpPr>
          <p:nvPr>
            <p:ph type="title"/>
          </p:nvPr>
        </p:nvSpPr>
        <p:spPr/>
        <p:txBody>
          <a:bodyPr/>
          <a:lstStyle/>
          <a:p>
            <a:r>
              <a:rPr lang="en-US" altLang="en-US"/>
              <a:t>Objects in Object Storage</a:t>
            </a:r>
          </a:p>
        </p:txBody>
      </p:sp>
      <p:sp>
        <p:nvSpPr>
          <p:cNvPr id="152578" name="Content Placeholder 2">
            <a:extLst>
              <a:ext uri="{FF2B5EF4-FFF2-40B4-BE49-F238E27FC236}">
                <a16:creationId xmlns:a16="http://schemas.microsoft.com/office/drawing/2014/main" id="{0DE574ED-5F1F-2A4D-8A7C-5AD7BAB521F5}"/>
              </a:ext>
            </a:extLst>
          </p:cNvPr>
          <p:cNvSpPr>
            <a:spLocks noGrp="1" noChangeArrowheads="1"/>
          </p:cNvSpPr>
          <p:nvPr>
            <p:ph idx="1"/>
          </p:nvPr>
        </p:nvSpPr>
        <p:spPr bwMode="auto"/>
        <p:txBody>
          <a:bodyPr wrap="square" numCol="1" anchor="t" anchorCtr="0" compatLnSpc="1">
            <a:prstTxWarp prst="textNoShape">
              <a:avLst/>
            </a:prstTxWarp>
          </a:bodyPr>
          <a:lstStyle/>
          <a:p>
            <a:r>
              <a:rPr lang="en-US" altLang="en-US"/>
              <a:t>Objects have a handle that is a URL, or ObjectID (both)</a:t>
            </a:r>
          </a:p>
          <a:p>
            <a:pPr lvl="1"/>
            <a:r>
              <a:rPr lang="en-US" altLang="en-US"/>
              <a:t>Objects may be grouped into flat buckets or hierarchical containers (also with URLs)</a:t>
            </a:r>
          </a:p>
          <a:p>
            <a:endParaRPr lang="en-US" altLang="en-US"/>
          </a:p>
          <a:p>
            <a:r>
              <a:rPr lang="en-US" altLang="en-US"/>
              <a:t>Objects have metadata</a:t>
            </a:r>
          </a:p>
          <a:p>
            <a:pPr lvl="1"/>
            <a:r>
              <a:rPr lang="en-US" altLang="en-US"/>
              <a:t>User metadata, system metadata</a:t>
            </a:r>
          </a:p>
          <a:p>
            <a:endParaRPr lang="en-US" altLang="en-US"/>
          </a:p>
          <a:p>
            <a:r>
              <a:rPr lang="en-US" altLang="en-US"/>
              <a:t>Objects may have versions</a:t>
            </a:r>
          </a:p>
          <a:p>
            <a:pPr lvl="1"/>
            <a:r>
              <a:rPr lang="en-US" altLang="en-US"/>
              <a:t>Underlying infrastructure may be immutable storage</a:t>
            </a:r>
          </a:p>
          <a:p>
            <a:endParaRPr lang="en-US" altLang="en-US"/>
          </a:p>
          <a:p>
            <a:endParaRPr lang="en-US" altLang="en-US"/>
          </a:p>
        </p:txBody>
      </p:sp>
      <p:sp>
        <p:nvSpPr>
          <p:cNvPr id="4" name="Footer Placeholder 3">
            <a:extLst>
              <a:ext uri="{FF2B5EF4-FFF2-40B4-BE49-F238E27FC236}">
                <a16:creationId xmlns:a16="http://schemas.microsoft.com/office/drawing/2014/main" id="{8CCD89BF-0B3E-214D-A560-FD7019B99A76}"/>
              </a:ext>
            </a:extLst>
          </p:cNvPr>
          <p:cNvSpPr>
            <a:spLocks noGrp="1"/>
          </p:cNvSpPr>
          <p:nvPr>
            <p:ph type="ftr" sz="quarter" idx="11"/>
          </p:nvPr>
        </p:nvSpPr>
        <p:spPr/>
        <p:txBody>
          <a:bodyPr/>
          <a:lstStyle/>
          <a:p>
            <a:pPr>
              <a:defRPr/>
            </a:pPr>
            <a:r>
              <a:rPr lang="en-US"/>
              <a:t>Distributed and Cloud Computing - Fall 2021</a:t>
            </a:r>
          </a:p>
        </p:txBody>
      </p:sp>
      <p:sp>
        <p:nvSpPr>
          <p:cNvPr id="5" name="Slide Number Placeholder 4">
            <a:extLst>
              <a:ext uri="{FF2B5EF4-FFF2-40B4-BE49-F238E27FC236}">
                <a16:creationId xmlns:a16="http://schemas.microsoft.com/office/drawing/2014/main" id="{CC9BD4A3-EF1A-694F-9CC2-153F6C81431F}"/>
              </a:ext>
            </a:extLst>
          </p:cNvPr>
          <p:cNvSpPr>
            <a:spLocks noGrp="1"/>
          </p:cNvSpPr>
          <p:nvPr>
            <p:ph type="sldNum" sz="quarter" idx="12"/>
          </p:nvPr>
        </p:nvSpPr>
        <p:spPr/>
        <p:txBody>
          <a:bodyPr/>
          <a:lstStyle/>
          <a:p>
            <a:pPr>
              <a:defRPr/>
            </a:pPr>
            <a:fld id="{19526AD5-93AD-C044-A90E-A5817E9944B7}" type="slidenum">
              <a:rPr lang="en-US"/>
              <a:pPr>
                <a:defRPr/>
              </a:pPr>
              <a:t>99</a:t>
            </a:fld>
            <a:endParaRPr lang="en-US"/>
          </a:p>
        </p:txBody>
      </p:sp>
    </p:spTree>
    <p:extLst>
      <p:ext uri="{BB962C8B-B14F-4D97-AF65-F5344CB8AC3E}">
        <p14:creationId xmlns:p14="http://schemas.microsoft.com/office/powerpoint/2010/main" val="2549818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10050</TotalTime>
  <Words>7473</Words>
  <Application>Microsoft Macintosh PowerPoint</Application>
  <PresentationFormat>On-screen Show (4:3)</PresentationFormat>
  <Paragraphs>1094</Paragraphs>
  <Slides>109</Slides>
  <Notes>56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109</vt:i4>
      </vt:variant>
    </vt:vector>
  </HeadingPairs>
  <TitlesOfParts>
    <vt:vector size="124" baseType="lpstr">
      <vt:lpstr>Calibri</vt:lpstr>
      <vt:lpstr>Arial</vt:lpstr>
      <vt:lpstr>Calibri Light</vt:lpstr>
      <vt:lpstr>Times New Roman</vt:lpstr>
      <vt:lpstr>MS PGothic</vt:lpstr>
      <vt:lpstr>Verdana</vt:lpstr>
      <vt:lpstr>Helvetica</vt:lpstr>
      <vt:lpstr>Monotype Sorts</vt:lpstr>
      <vt:lpstr>Courier New</vt:lpstr>
      <vt:lpstr>Symbol</vt:lpstr>
      <vt:lpstr>Wingdings</vt:lpstr>
      <vt:lpstr>游ゴシック</vt:lpstr>
      <vt:lpstr>Comic Sans MS</vt:lpstr>
      <vt:lpstr>Office Theme</vt:lpstr>
      <vt:lpstr>1_Office Theme</vt:lpstr>
      <vt:lpstr> ICS 432 – 01 Distributed and Cloud Computing  Fall 2021 </vt:lpstr>
      <vt:lpstr>Lecture 5: File Systems</vt:lpstr>
      <vt:lpstr>File System Concepts</vt:lpstr>
      <vt:lpstr>Topics to be covered </vt:lpstr>
      <vt:lpstr>Chapter 11: File-System Interface</vt:lpstr>
      <vt:lpstr>File Concept</vt:lpstr>
      <vt:lpstr>File Attributes</vt:lpstr>
      <vt:lpstr>File info Window on Mac OS X</vt:lpstr>
      <vt:lpstr>File Operations</vt:lpstr>
      <vt:lpstr>Open File</vt:lpstr>
      <vt:lpstr>Open File Locking</vt:lpstr>
      <vt:lpstr>File Types – Name, Extension</vt:lpstr>
      <vt:lpstr>File Structure</vt:lpstr>
      <vt:lpstr>Directory Structure</vt:lpstr>
      <vt:lpstr>Disk Structure</vt:lpstr>
      <vt:lpstr>PowerPoint Presentation</vt:lpstr>
      <vt:lpstr>A Typical File-system Organization</vt:lpstr>
      <vt:lpstr>Operations Performed on Directory</vt:lpstr>
      <vt:lpstr>Directory Organization</vt:lpstr>
      <vt:lpstr>Single-Level Directory</vt:lpstr>
      <vt:lpstr>Two-Level Directory</vt:lpstr>
      <vt:lpstr>Tree-Structured Directories</vt:lpstr>
      <vt:lpstr>Tree-Structured Directories (Cont.)</vt:lpstr>
      <vt:lpstr>Tree-Structured Directories (Cont)</vt:lpstr>
      <vt:lpstr>File System Mounting</vt:lpstr>
      <vt:lpstr>File Sharing</vt:lpstr>
      <vt:lpstr>File Sharing – Multiple Users</vt:lpstr>
      <vt:lpstr>File Sharing – Remote File Systems</vt:lpstr>
      <vt:lpstr>File Sharing – Client-server model</vt:lpstr>
      <vt:lpstr>DFS Architecture</vt:lpstr>
      <vt:lpstr>File sharing – Distributed Information Systems</vt:lpstr>
      <vt:lpstr>File sharing -- Failure Modes</vt:lpstr>
      <vt:lpstr>File Sharing – Consistency Semantics</vt:lpstr>
      <vt:lpstr>Consistency Semantics</vt:lpstr>
      <vt:lpstr>Protection</vt:lpstr>
      <vt:lpstr>Access Lists and Groups</vt:lpstr>
      <vt:lpstr>Windows 7 Access-Control List Management</vt:lpstr>
      <vt:lpstr>A Sample UNIX Directory Listing</vt:lpstr>
      <vt:lpstr>Chapter 12: File System Implementation</vt:lpstr>
      <vt:lpstr>Objectives</vt:lpstr>
      <vt:lpstr>File-System Structure</vt:lpstr>
      <vt:lpstr>Layered File System</vt:lpstr>
      <vt:lpstr>File System Layers</vt:lpstr>
      <vt:lpstr>File System Layers (cont.)</vt:lpstr>
      <vt:lpstr>File System Layers (cont.)</vt:lpstr>
      <vt:lpstr>File-System Implementation</vt:lpstr>
      <vt:lpstr>File-System Implementation (Cont.)</vt:lpstr>
      <vt:lpstr>In-Memory File System Structures</vt:lpstr>
      <vt:lpstr>In-Memory File System Structures</vt:lpstr>
      <vt:lpstr>Partitions and Mounting</vt:lpstr>
      <vt:lpstr>Amazon EBS</vt:lpstr>
      <vt:lpstr>Amazon EBS volume type use cases</vt:lpstr>
      <vt:lpstr>Directory Implementation</vt:lpstr>
      <vt:lpstr>Allocation Methods - Contiguous</vt:lpstr>
      <vt:lpstr>Contiguous Allocation</vt:lpstr>
      <vt:lpstr>Allocation Methods - Linked</vt:lpstr>
      <vt:lpstr>Allocation Methods – Linked (Cont.)</vt:lpstr>
      <vt:lpstr>Linked Allocation</vt:lpstr>
      <vt:lpstr>Linked Allocation</vt:lpstr>
      <vt:lpstr>File-Allocation Table (FAT)</vt:lpstr>
      <vt:lpstr>Allocation Methods - Indexed</vt:lpstr>
      <vt:lpstr>Example of Indexed Allocation</vt:lpstr>
      <vt:lpstr>Distributed File System (DFS)</vt:lpstr>
      <vt:lpstr>DFS (continued)</vt:lpstr>
      <vt:lpstr>How DFS are different from FS?</vt:lpstr>
      <vt:lpstr>DFS Architecture</vt:lpstr>
      <vt:lpstr>Challenges in DFS</vt:lpstr>
      <vt:lpstr>Challenges in DFS (1/4): Naming</vt:lpstr>
      <vt:lpstr>Naming Structures</vt:lpstr>
      <vt:lpstr>Naming Schemes</vt:lpstr>
      <vt:lpstr>Challenges in DFS (2/4): Performance Use of caching to reduce network load</vt:lpstr>
      <vt:lpstr>Challenges in DFS (3/4): Consistency</vt:lpstr>
      <vt:lpstr>Challenges in DFS (4/4): Failures</vt:lpstr>
      <vt:lpstr>An example DFS: The Sun Network File System (NFS)</vt:lpstr>
      <vt:lpstr>NFS (Cont.)</vt:lpstr>
      <vt:lpstr>NFS protocol is Stateless</vt:lpstr>
      <vt:lpstr>File operations are Idempotent</vt:lpstr>
      <vt:lpstr>NFS Protocol</vt:lpstr>
      <vt:lpstr>NFS Mount Protocol</vt:lpstr>
      <vt:lpstr>NFS Protocol</vt:lpstr>
      <vt:lpstr>Three Major Layers of NFS Architecture </vt:lpstr>
      <vt:lpstr>DFS Implementation: Virtual File Systems</vt:lpstr>
      <vt:lpstr>Virtual File Systems (Cont.)</vt:lpstr>
      <vt:lpstr>Virtual File System Implementation</vt:lpstr>
      <vt:lpstr>Remote File Access</vt:lpstr>
      <vt:lpstr>Schematic View of NFS Architecture </vt:lpstr>
      <vt:lpstr>NFS Path-Name Translation</vt:lpstr>
      <vt:lpstr>NFS Cache consistency</vt:lpstr>
      <vt:lpstr>NFS remote operations &amp; Consistency</vt:lpstr>
      <vt:lpstr>NFS Pros and Cons</vt:lpstr>
      <vt:lpstr>Revisiting Block vs. File vs. Object storage</vt:lpstr>
      <vt:lpstr>Block Storage</vt:lpstr>
      <vt:lpstr>How Block Storage is Organized</vt:lpstr>
      <vt:lpstr>How block storage is Accessed</vt:lpstr>
      <vt:lpstr>Block Storage I/O Path</vt:lpstr>
      <vt:lpstr>Managing Block Storage</vt:lpstr>
      <vt:lpstr>Block Storage Use Cases</vt:lpstr>
      <vt:lpstr>Object Storage</vt:lpstr>
      <vt:lpstr>Objects in Object Storage</vt:lpstr>
      <vt:lpstr>Object Access</vt:lpstr>
      <vt:lpstr>Drivers for Object-based Storage</vt:lpstr>
      <vt:lpstr>PowerPoint Presentation</vt:lpstr>
      <vt:lpstr>Object storage use cases</vt:lpstr>
      <vt:lpstr>What is NOT a good use case for Object Storage?</vt:lpstr>
      <vt:lpstr>PowerPoint Presentation</vt:lpstr>
      <vt:lpstr>PowerPoint Presentation</vt:lpstr>
      <vt:lpstr>PowerPoint Presentation</vt:lpstr>
      <vt:lpstr>PowerPoint Presentation</vt:lpstr>
      <vt:lpstr>References</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1.01</dc:title>
  <dc:creator>Lucent End User</dc:creator>
  <cp:lastModifiedBy>Ghanem, Thanaa M</cp:lastModifiedBy>
  <cp:revision>148</cp:revision>
  <dcterms:created xsi:type="dcterms:W3CDTF">2004-10-07T18:29:30Z</dcterms:created>
  <dcterms:modified xsi:type="dcterms:W3CDTF">2021-09-23T21:55:16Z</dcterms:modified>
</cp:coreProperties>
</file>